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60" r:id="rId3"/>
    <p:sldId id="266" r:id="rId4"/>
    <p:sldId id="257" r:id="rId5"/>
    <p:sldId id="264" r:id="rId6"/>
    <p:sldId id="258" r:id="rId7"/>
    <p:sldId id="259" r:id="rId8"/>
    <p:sldId id="261" r:id="rId9"/>
    <p:sldId id="262" r:id="rId10"/>
    <p:sldId id="263" r:id="rId11"/>
    <p:sldId id="265" r:id="rId12"/>
    <p:sldId id="268" r:id="rId1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  <a:srgbClr val="36D5FF"/>
    <a:srgbClr val="33CCFF"/>
    <a:srgbClr val="3367C2"/>
    <a:srgbClr val="9966FF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94BD53-B784-4471-A077-4064C605A745}" type="doc">
      <dgm:prSet loTypeId="urn:microsoft.com/office/officeart/2005/8/layout/chevron1" loCatId="process" qsTypeId="urn:microsoft.com/office/officeart/2005/8/quickstyle/3d2" qsCatId="3D" csTypeId="urn:microsoft.com/office/officeart/2005/8/colors/accent1_2" csCatId="accent1" phldr="1"/>
      <dgm:spPr/>
    </dgm:pt>
    <dgm:pt modelId="{AF261937-E73F-4B59-9D09-24A2F6E6F620}" type="pres">
      <dgm:prSet presAssocID="{BC94BD53-B784-4471-A077-4064C605A745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1700B555-B737-4FB7-BD45-2B197ACBC325}" type="presOf" srcId="{BC94BD53-B784-4471-A077-4064C605A745}" destId="{AF261937-E73F-4B59-9D09-24A2F6E6F620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DA420-4C81-498B-A781-D073413273DA}" type="datetimeFigureOut">
              <a:rPr lang="it-IT" smtClean="0"/>
              <a:t>30/09/2021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C9D45-C4C5-4EC2-9D25-3E25D9A0094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2423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96DED1F-8749-4A30-AB2F-4FCCC5672A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EEC91EE-FBE3-436B-B6B3-6B121CF5BB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05B77E2-FDC7-45C6-B6A6-94F63DEE5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46D7-FD25-4A9E-9CF6-7EF8B7FBBAE3}" type="datetime1">
              <a:rPr lang="it-IT" smtClean="0"/>
              <a:t>30/09/2021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5D5431-3F37-4DFE-8189-0B8EDDE40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487969C-89DF-4EC5-9027-BECB2FF36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6801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13B163-68B1-40B1-B03E-D5586805B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96A4023-08B7-40B8-88CF-F143FC8A34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0F815B9-83C1-4501-BB26-424B972E2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D20B6-8A15-4CB9-9E77-A7578016D5D3}" type="datetime1">
              <a:rPr lang="it-IT" smtClean="0"/>
              <a:t>30/09/2021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312B49C-0F08-498C-917D-09958727A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8141A05-AFE9-4478-985D-565D98D17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4121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FA6A633F-C585-4878-A9D9-79DF4202B2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738EB72-ABA4-4575-8A06-3F4A476C22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33E3313-961D-4579-A90A-ABD6298BF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9BE5F-AE2C-4349-A49F-329D2F2D1CD0}" type="datetime1">
              <a:rPr lang="it-IT" smtClean="0"/>
              <a:t>30/09/2021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D507742-EA0C-430B-AE7B-A034EA79D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4BF0E1B-6643-4630-AF63-3FDDA6B64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4837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66AA7BE-1D4A-407F-A836-7AEEE9277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FBEFC3B-5C9E-4438-9AF0-00695E9D60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6E3770A-52BE-44D3-BF69-902982D2B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84DE-0623-40D7-8A4B-8A895F500DB8}" type="datetime1">
              <a:rPr lang="it-IT" smtClean="0"/>
              <a:t>30/09/2021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8DAB4A3-2FC6-4AE6-927B-B7AD8A739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F83B69-FED4-4230-814C-9627883BC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1194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8F89135-E5C8-4778-9AF8-0232E9DA6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3E3792D-D456-443A-83EF-964ED6AD3A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24720AC-FCAA-4B9B-9A26-AAB11F4E1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4A9FD-B740-403C-A1CD-EFFD3127B433}" type="datetime1">
              <a:rPr lang="it-IT" smtClean="0"/>
              <a:t>30/09/2021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5432D86-5863-488C-A081-84D7DECFA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A02F782-4B84-4BF9-ABE4-8E32EBB10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0751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9EC88D3-C45D-4DBD-9691-92BE78C94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EA19DB9-B556-4513-BF6F-F5A4AAC76D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04AEDF9-D613-4633-A3E8-6AF2A0C5BF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45EDCCC-A6F7-4D00-A875-BC7409842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7AF7-FBAE-4FE3-86CD-1007BFE89E04}" type="datetime1">
              <a:rPr lang="it-IT" smtClean="0"/>
              <a:t>30/09/2021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03D1A74-8730-4889-90D7-FA8FCE74E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ED42276-EA6C-4D4B-895B-DA1F50621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1032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78C1C0-E7C3-461E-AFF2-CB348EE3D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ABB80B0-0540-4D1E-AC5E-740DDF7DF7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AEA7543-B378-4073-AF0F-A449C1FF5F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E8908A23-6380-4B92-9AA3-B1CDE388D1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2545C292-DD75-4C14-ACCF-D7B0F97F6C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53FD444-B9FF-4957-B283-EA0C01879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CDE38-7D94-48EA-AC8C-414337A7B440}" type="datetime1">
              <a:rPr lang="it-IT" smtClean="0"/>
              <a:t>30/09/2021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ACC877-E4A4-4A60-89BF-442C4F6A6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86138E8A-4160-467E-8FF4-01B73C3A5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779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EE76A1-BBA9-481B-84DA-0D566A5FB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210390A-678F-40DA-BC9F-977EF5C93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8A04-C56D-48DA-9DDA-62016D6AF47B}" type="datetime1">
              <a:rPr lang="it-IT" smtClean="0"/>
              <a:t>30/09/2021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693C419-E436-41A4-89A8-D9837C4D2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99B317A-4396-4C3C-98E6-814A8DF12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3528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F70E20AF-F87C-42F8-8CB0-EECBB56B5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18ABA-4301-4338-8462-1F9AA13012D3}" type="datetime1">
              <a:rPr lang="it-IT" smtClean="0"/>
              <a:t>30/09/2021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47D711A-0C4B-4F92-B788-D7EFB57C0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4EA1457-6DCD-4E8F-A9EB-291B6BF87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9695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C74A1F0-19E8-45B1-A68D-B6A6D2DCB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D1805B1-0BAD-44C7-90B2-2BBA1A8A58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2BCC29C-7F2B-4790-B955-B1C83D446A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83D9528-16DB-4945-BEE4-2875E9344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05A60-5EFC-4876-826F-6E4DFEABE0ED}" type="datetime1">
              <a:rPr lang="it-IT" smtClean="0"/>
              <a:t>30/09/2021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E2D49A5-6CE9-4600-9A38-3A186F2E8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89F611F-2F34-48BA-ACDC-F7C80CDDA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4577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D1FAE3-C29C-42EB-A218-4151CDB43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60551E5-7F9E-4139-BE4A-E35E89D6C9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9E598C4-2B61-4F5B-A208-02113A4FCD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AB85400-0FE8-4C7D-9F31-888118FCC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6698A-DBBD-49CB-937E-45503E9DFBBE}" type="datetime1">
              <a:rPr lang="it-IT" smtClean="0"/>
              <a:t>30/09/2021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8C6E068-584E-410F-9F59-AC3074487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34581B6-42B5-4BB0-885A-CCD07AFF5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7281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20440CB3-2E5D-4162-B8B0-9C02767D3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372BC8F-16D5-4C20-961F-D2B6FC83B7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C4DE7EE-E4DA-4349-AF08-7AECDE960F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62176-1CF3-43E1-8133-8A5AF1D31317}" type="datetime1">
              <a:rPr lang="it-IT" smtClean="0"/>
              <a:t>30/09/2021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7C7631A-EBDE-4C0E-9341-658304F689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037A57A-2ED1-46F0-BAE5-4D1D54F50E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7A8A3-AC49-4C97-9D53-2C05D629DE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9877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hyperlink" Target="https://ec.europa.eu/info/funding-tenders/opportunities/docs/2021-2027/horizon/guidance/programme-guide_horizon_en.pdf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zenodo.org/" TargetMode="External"/><Relationship Id="rId2" Type="http://schemas.openxmlformats.org/officeDocument/2006/relationships/hyperlink" Target="https://v2.sherpa.ac.uk/romeo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orcid.org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cos4cloud-eosc.eu/" TargetMode="External"/><Relationship Id="rId3" Type="http://schemas.openxmlformats.org/officeDocument/2006/relationships/hyperlink" Target="https://doi.org/10.5281/zenodo.1195647" TargetMode="External"/><Relationship Id="rId7" Type="http://schemas.openxmlformats.org/officeDocument/2006/relationships/hyperlink" Target="https://www.orion-openscience.eu/public/2018-05/D3.1%20Menu%20of%20Creation%20Tools.pdf" TargetMode="External"/><Relationship Id="rId2" Type="http://schemas.openxmlformats.org/officeDocument/2006/relationships/hyperlink" Target="https://ec.europa.eu/info/funding-tenders/opportunities/docs/2021-2027/horizon/guidance/programme-guide_horizon_en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pen-science-training-handbook.github.io/Open-Science-Training-Handbook_IT/" TargetMode="External"/><Relationship Id="rId5" Type="http://schemas.openxmlformats.org/officeDocument/2006/relationships/hyperlink" Target="https://the-turing-way.netlify.app/welcome.html" TargetMode="External"/><Relationship Id="rId4" Type="http://schemas.openxmlformats.org/officeDocument/2006/relationships/hyperlink" Target="https://osf.io/yxesw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essda.eu/Training/Training-Resources/Library/Data-Management-Expert-Guide" TargetMode="External"/><Relationship Id="rId3" Type="http://schemas.openxmlformats.org/officeDocument/2006/relationships/hyperlink" Target="https://www.scienceeurope.org/our-resources/practical-guide-to-the-international-alignment-of-research-data-management/" TargetMode="External"/><Relationship Id="rId7" Type="http://schemas.openxmlformats.org/officeDocument/2006/relationships/hyperlink" Target="https://doi.org/10.7486/DRI.tq582c863" TargetMode="External"/><Relationship Id="rId2" Type="http://schemas.openxmlformats.org/officeDocument/2006/relationships/hyperlink" Target="https://ec.europa.eu/info/funding-tenders/opportunities/docs/2021-2027/horizon/guidance/programme-guide_horizon_en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oa.unito.it/new/come-scrivere-un-data-management-plan/" TargetMode="External"/><Relationship Id="rId5" Type="http://schemas.openxmlformats.org/officeDocument/2006/relationships/hyperlink" Target="https://fairaware.dans.knaw.nl/" TargetMode="External"/><Relationship Id="rId4" Type="http://schemas.openxmlformats.org/officeDocument/2006/relationships/hyperlink" Target="https://www.go-fair.org/fair-principles/" TargetMode="External"/><Relationship Id="rId9" Type="http://schemas.openxmlformats.org/officeDocument/2006/relationships/hyperlink" Target="https://fairplus.github.io/the-fair-cookbook/content/home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zenodo.org/" TargetMode="External"/><Relationship Id="rId7" Type="http://schemas.openxmlformats.org/officeDocument/2006/relationships/hyperlink" Target="https://intellectual-property-helpdesk.ec.europa.eu/news-events/news/open-science-vs-ipr-horizon-europe-which-one-wins-2021-09-17_en" TargetMode="External"/><Relationship Id="rId2" Type="http://schemas.openxmlformats.org/officeDocument/2006/relationships/hyperlink" Target="https://doi.org/10.1371/journal.pcbi.1007704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c.europa.eu/info/funding-tenders/opportunities/docs/2021-2027/common/guidance/aga_en.pdf" TargetMode="External"/><Relationship Id="rId5" Type="http://schemas.openxmlformats.org/officeDocument/2006/relationships/hyperlink" Target="https://www.egi.eu/services/notebooks/" TargetMode="External"/><Relationship Id="rId4" Type="http://schemas.openxmlformats.org/officeDocument/2006/relationships/hyperlink" Target="https://osf.io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v2.sherpa.ac.uk/romeo/" TargetMode="External"/><Relationship Id="rId7" Type="http://schemas.openxmlformats.org/officeDocument/2006/relationships/hyperlink" Target="https://ec.europa.eu/info/funding-tenders/opportunities/docs/2021-2027/horizon/guidance/programme-guide_horizon_en.pdf" TargetMode="External"/><Relationship Id="rId2" Type="http://schemas.openxmlformats.org/officeDocument/2006/relationships/hyperlink" Target="https://open-research-europe.ec.europa.e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reativecommons.it/chapterIT/index.php/license-your-work/" TargetMode="External"/><Relationship Id="rId5" Type="http://schemas.openxmlformats.org/officeDocument/2006/relationships/hyperlink" Target="https://www.oabooks-toolkit.org/" TargetMode="External"/><Relationship Id="rId4" Type="http://schemas.openxmlformats.org/officeDocument/2006/relationships/hyperlink" Target="https://doaj.org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s-wizard.org/" TargetMode="External"/><Relationship Id="rId2" Type="http://schemas.openxmlformats.org/officeDocument/2006/relationships/hyperlink" Target="https://dmponline.dcc.ac.uk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ris.unitn.it/retrieve/handle/11572/315657/489150/Guarda_IRIS.pdf" TargetMode="External"/><Relationship Id="rId5" Type="http://schemas.openxmlformats.org/officeDocument/2006/relationships/hyperlink" Target="https://www.openaire.eu/how-do-i-know-if-my-research-data-is-protected" TargetMode="External"/><Relationship Id="rId4" Type="http://schemas.openxmlformats.org/officeDocument/2006/relationships/hyperlink" Target="https://storage-costs-evaluator.ds-wizard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71AE79-ADAF-4670-9606-04B31F5D97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53665" y="-65050"/>
            <a:ext cx="6700009" cy="2387600"/>
          </a:xfrm>
        </p:spPr>
        <p:txBody>
          <a:bodyPr>
            <a:normAutofit fontScale="90000"/>
          </a:bodyPr>
          <a:lstStyle/>
          <a:p>
            <a:r>
              <a:rPr lang="it-IT" dirty="0"/>
              <a:t>Open Science in Horizon Europe RIA/IA/CSA</a:t>
            </a:r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A0742D89-AFAF-43F7-9D33-5A7EC5CE14EC}"/>
              </a:ext>
            </a:extLst>
          </p:cNvPr>
          <p:cNvGrpSpPr/>
          <p:nvPr/>
        </p:nvGrpSpPr>
        <p:grpSpPr>
          <a:xfrm>
            <a:off x="555974" y="4921573"/>
            <a:ext cx="1948240" cy="779296"/>
            <a:chOff x="572" y="2595340"/>
            <a:chExt cx="1948240" cy="77929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1" name="Freccia a gallone 20">
              <a:extLst>
                <a:ext uri="{FF2B5EF4-FFF2-40B4-BE49-F238E27FC236}">
                  <a16:creationId xmlns:a16="http://schemas.microsoft.com/office/drawing/2014/main" id="{76D5E695-56C1-40C3-B107-8365DC978BE4}"/>
                </a:ext>
              </a:extLst>
            </p:cNvPr>
            <p:cNvSpPr/>
            <p:nvPr/>
          </p:nvSpPr>
          <p:spPr>
            <a:xfrm>
              <a:off x="572" y="2595340"/>
              <a:ext cx="1948240" cy="779296"/>
            </a:xfrm>
            <a:prstGeom prst="chevron">
              <a:avLst/>
            </a:prstGeom>
            <a:solidFill>
              <a:srgbClr val="33CCFF"/>
            </a:solidFill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Freccia a gallone 4">
              <a:extLst>
                <a:ext uri="{FF2B5EF4-FFF2-40B4-BE49-F238E27FC236}">
                  <a16:creationId xmlns:a16="http://schemas.microsoft.com/office/drawing/2014/main" id="{9E329BC0-220C-47F5-B750-4F857212AB0E}"/>
                </a:ext>
              </a:extLst>
            </p:cNvPr>
            <p:cNvSpPr txBox="1"/>
            <p:nvPr/>
          </p:nvSpPr>
          <p:spPr>
            <a:xfrm>
              <a:off x="390220" y="2595340"/>
              <a:ext cx="1168944" cy="77929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2007" tIns="17336" rIns="17336" bIns="17336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b="1" kern="1200" dirty="0">
                  <a:solidFill>
                    <a:sysClr val="windowText" lastClr="000000"/>
                  </a:solidFill>
                  <a:latin typeface="+mj-lt"/>
                </a:rPr>
                <a:t>LIST OF ACHIEVEMENTS</a:t>
              </a:r>
            </a:p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kern="1200" dirty="0">
                  <a:solidFill>
                    <a:sysClr val="windowText" lastClr="000000"/>
                  </a:solidFill>
                  <a:latin typeface="+mj-lt"/>
                </a:rPr>
                <a:t>Template </a:t>
              </a:r>
              <a:r>
                <a:rPr lang="it-IT" sz="1300" kern="1200" dirty="0" err="1">
                  <a:solidFill>
                    <a:sysClr val="windowText" lastClr="000000"/>
                  </a:solidFill>
                  <a:latin typeface="+mj-lt"/>
                </a:rPr>
                <a:t>PartA</a:t>
              </a:r>
              <a:endParaRPr lang="it-IT" sz="1300" kern="1200" dirty="0">
                <a:solidFill>
                  <a:sysClr val="windowText" lastClr="000000"/>
                </a:solidFill>
                <a:latin typeface="+mj-lt"/>
              </a:endParaRPr>
            </a:p>
          </p:txBody>
        </p:sp>
      </p:grpSp>
      <p:grpSp>
        <p:nvGrpSpPr>
          <p:cNvPr id="6" name="Gruppo 5">
            <a:extLst>
              <a:ext uri="{FF2B5EF4-FFF2-40B4-BE49-F238E27FC236}">
                <a16:creationId xmlns:a16="http://schemas.microsoft.com/office/drawing/2014/main" id="{100C08A0-41AB-4D0A-B910-EBE8082078AA}"/>
              </a:ext>
            </a:extLst>
          </p:cNvPr>
          <p:cNvGrpSpPr/>
          <p:nvPr/>
        </p:nvGrpSpPr>
        <p:grpSpPr>
          <a:xfrm>
            <a:off x="2348921" y="4918788"/>
            <a:ext cx="1948240" cy="779296"/>
            <a:chOff x="1753988" y="2595340"/>
            <a:chExt cx="1948240" cy="77929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9" name="Freccia a gallone 18">
              <a:extLst>
                <a:ext uri="{FF2B5EF4-FFF2-40B4-BE49-F238E27FC236}">
                  <a16:creationId xmlns:a16="http://schemas.microsoft.com/office/drawing/2014/main" id="{8400F36F-2437-4D05-8337-F30D63BCFCB1}"/>
                </a:ext>
              </a:extLst>
            </p:cNvPr>
            <p:cNvSpPr/>
            <p:nvPr/>
          </p:nvSpPr>
          <p:spPr>
            <a:xfrm>
              <a:off x="1753988" y="2595340"/>
              <a:ext cx="1948240" cy="779296"/>
            </a:xfrm>
            <a:prstGeom prst="chevron">
              <a:avLst/>
            </a:prstGeom>
            <a:solidFill>
              <a:srgbClr val="33CCFF"/>
            </a:solidFill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Freccia a gallone 6">
              <a:extLst>
                <a:ext uri="{FF2B5EF4-FFF2-40B4-BE49-F238E27FC236}">
                  <a16:creationId xmlns:a16="http://schemas.microsoft.com/office/drawing/2014/main" id="{6A5F5768-1D05-49CD-A6C1-1EC8DA92FC80}"/>
                </a:ext>
              </a:extLst>
            </p:cNvPr>
            <p:cNvSpPr txBox="1"/>
            <p:nvPr/>
          </p:nvSpPr>
          <p:spPr>
            <a:xfrm>
              <a:off x="2143636" y="2595340"/>
              <a:ext cx="1168944" cy="77929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2007" tIns="17336" rIns="17336" bIns="17336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b="1" kern="1200" dirty="0">
                  <a:solidFill>
                    <a:schemeClr val="tx1"/>
                  </a:solidFill>
                  <a:latin typeface="+mj-lt"/>
                </a:rPr>
                <a:t>EXCELLENCE</a:t>
              </a:r>
            </a:p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kern="1200" dirty="0">
                  <a:solidFill>
                    <a:schemeClr val="tx1"/>
                  </a:solidFill>
                  <a:latin typeface="+mj-lt"/>
                </a:rPr>
                <a:t>Template </a:t>
              </a:r>
              <a:r>
                <a:rPr lang="it-IT" sz="1300" kern="1200" dirty="0" err="1">
                  <a:solidFill>
                    <a:schemeClr val="tx1"/>
                  </a:solidFill>
                  <a:latin typeface="+mj-lt"/>
                </a:rPr>
                <a:t>PartB</a:t>
              </a:r>
              <a:endParaRPr lang="it-IT" sz="1300" kern="1200" dirty="0">
                <a:solidFill>
                  <a:schemeClr val="tx1"/>
                </a:solidFill>
                <a:latin typeface="+mj-lt"/>
              </a:endParaRPr>
            </a:p>
          </p:txBody>
        </p:sp>
      </p:grpSp>
      <p:grpSp>
        <p:nvGrpSpPr>
          <p:cNvPr id="7" name="Gruppo 6">
            <a:extLst>
              <a:ext uri="{FF2B5EF4-FFF2-40B4-BE49-F238E27FC236}">
                <a16:creationId xmlns:a16="http://schemas.microsoft.com/office/drawing/2014/main" id="{9825CFC1-2C9C-453C-A4E5-316A0BD0F195}"/>
              </a:ext>
            </a:extLst>
          </p:cNvPr>
          <p:cNvGrpSpPr/>
          <p:nvPr/>
        </p:nvGrpSpPr>
        <p:grpSpPr>
          <a:xfrm>
            <a:off x="4106000" y="4903912"/>
            <a:ext cx="1948240" cy="779296"/>
            <a:chOff x="3507404" y="2595340"/>
            <a:chExt cx="1948240" cy="77929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7" name="Freccia a gallone 16">
              <a:extLst>
                <a:ext uri="{FF2B5EF4-FFF2-40B4-BE49-F238E27FC236}">
                  <a16:creationId xmlns:a16="http://schemas.microsoft.com/office/drawing/2014/main" id="{CBCC4EDE-989D-4DEF-B83A-B410E5702F0F}"/>
                </a:ext>
              </a:extLst>
            </p:cNvPr>
            <p:cNvSpPr/>
            <p:nvPr/>
          </p:nvSpPr>
          <p:spPr>
            <a:xfrm>
              <a:off x="3507404" y="2595340"/>
              <a:ext cx="1948240" cy="779296"/>
            </a:xfrm>
            <a:prstGeom prst="chevron">
              <a:avLst/>
            </a:prstGeom>
            <a:solidFill>
              <a:srgbClr val="33CCFF"/>
            </a:solidFill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Freccia a gallone 8">
              <a:extLst>
                <a:ext uri="{FF2B5EF4-FFF2-40B4-BE49-F238E27FC236}">
                  <a16:creationId xmlns:a16="http://schemas.microsoft.com/office/drawing/2014/main" id="{D9784624-19FB-4E4C-AAB3-D0CB9FD4DFFF}"/>
                </a:ext>
              </a:extLst>
            </p:cNvPr>
            <p:cNvSpPr txBox="1"/>
            <p:nvPr/>
          </p:nvSpPr>
          <p:spPr>
            <a:xfrm>
              <a:off x="3897052" y="2595340"/>
              <a:ext cx="1168944" cy="77929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2007" tIns="17336" rIns="17336" bIns="17336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b="1" kern="1200" dirty="0">
                  <a:solidFill>
                    <a:schemeClr val="tx1"/>
                  </a:solidFill>
                  <a:latin typeface="+mj-lt"/>
                </a:rPr>
                <a:t>IMPACT</a:t>
              </a:r>
            </a:p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kern="1200" dirty="0">
                  <a:solidFill>
                    <a:schemeClr val="tx1"/>
                  </a:solidFill>
                  <a:latin typeface="+mj-lt"/>
                </a:rPr>
                <a:t>Template </a:t>
              </a:r>
              <a:r>
                <a:rPr lang="it-IT" sz="1300" kern="1200" dirty="0" err="1">
                  <a:solidFill>
                    <a:schemeClr val="tx1"/>
                  </a:solidFill>
                  <a:latin typeface="+mj-lt"/>
                </a:rPr>
                <a:t>PartB</a:t>
              </a:r>
              <a:endParaRPr lang="it-IT" sz="1300" kern="1200" dirty="0">
                <a:solidFill>
                  <a:schemeClr val="tx1"/>
                </a:solidFill>
                <a:latin typeface="+mj-lt"/>
              </a:endParaRPr>
            </a:p>
          </p:txBody>
        </p:sp>
      </p:grpSp>
      <p:grpSp>
        <p:nvGrpSpPr>
          <p:cNvPr id="8" name="Gruppo 7">
            <a:extLst>
              <a:ext uri="{FF2B5EF4-FFF2-40B4-BE49-F238E27FC236}">
                <a16:creationId xmlns:a16="http://schemas.microsoft.com/office/drawing/2014/main" id="{5D2FB1F5-9367-4A4C-894B-417CB3D6E687}"/>
              </a:ext>
            </a:extLst>
          </p:cNvPr>
          <p:cNvGrpSpPr/>
          <p:nvPr/>
        </p:nvGrpSpPr>
        <p:grpSpPr>
          <a:xfrm>
            <a:off x="5859928" y="4901154"/>
            <a:ext cx="2074154" cy="779296"/>
            <a:chOff x="5260820" y="2595340"/>
            <a:chExt cx="2074154" cy="77929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5" name="Freccia a gallone 14">
              <a:extLst>
                <a:ext uri="{FF2B5EF4-FFF2-40B4-BE49-F238E27FC236}">
                  <a16:creationId xmlns:a16="http://schemas.microsoft.com/office/drawing/2014/main" id="{22F4DEB2-8BED-43B9-82A8-3CC1F7AC6E1E}"/>
                </a:ext>
              </a:extLst>
            </p:cNvPr>
            <p:cNvSpPr/>
            <p:nvPr/>
          </p:nvSpPr>
          <p:spPr>
            <a:xfrm>
              <a:off x="5260820" y="2595340"/>
              <a:ext cx="2074154" cy="779296"/>
            </a:xfrm>
            <a:prstGeom prst="chevron">
              <a:avLst/>
            </a:prstGeom>
            <a:solidFill>
              <a:srgbClr val="33CCFF"/>
            </a:solidFill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Freccia a gallone 10">
              <a:extLst>
                <a:ext uri="{FF2B5EF4-FFF2-40B4-BE49-F238E27FC236}">
                  <a16:creationId xmlns:a16="http://schemas.microsoft.com/office/drawing/2014/main" id="{A0B9B54B-98B8-40C5-AE2A-FB555F70C488}"/>
                </a:ext>
              </a:extLst>
            </p:cNvPr>
            <p:cNvSpPr txBox="1"/>
            <p:nvPr/>
          </p:nvSpPr>
          <p:spPr>
            <a:xfrm>
              <a:off x="5650468" y="2595340"/>
              <a:ext cx="1294858" cy="77929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2007" tIns="17336" rIns="17336" bIns="17336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b="1" kern="1200" dirty="0">
                  <a:solidFill>
                    <a:schemeClr val="tx1"/>
                  </a:solidFill>
                  <a:latin typeface="+mj-lt"/>
                </a:rPr>
                <a:t>IMPLEMENTATION</a:t>
              </a:r>
            </a:p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kern="1200" dirty="0">
                  <a:solidFill>
                    <a:schemeClr val="tx1"/>
                  </a:solidFill>
                  <a:latin typeface="+mj-lt"/>
                </a:rPr>
                <a:t>Template </a:t>
              </a:r>
              <a:r>
                <a:rPr lang="it-IT" sz="1300" kern="1200" dirty="0" err="1">
                  <a:solidFill>
                    <a:schemeClr val="tx1"/>
                  </a:solidFill>
                  <a:latin typeface="+mj-lt"/>
                </a:rPr>
                <a:t>PartB</a:t>
              </a:r>
              <a:endParaRPr lang="it-IT" sz="1300" kern="1200" dirty="0">
                <a:solidFill>
                  <a:schemeClr val="tx1"/>
                </a:solidFill>
                <a:latin typeface="+mj-lt"/>
              </a:endParaRPr>
            </a:p>
          </p:txBody>
        </p:sp>
      </p:grpSp>
      <p:grpSp>
        <p:nvGrpSpPr>
          <p:cNvPr id="9" name="Gruppo 8">
            <a:extLst>
              <a:ext uri="{FF2B5EF4-FFF2-40B4-BE49-F238E27FC236}">
                <a16:creationId xmlns:a16="http://schemas.microsoft.com/office/drawing/2014/main" id="{BD80DCD3-E99A-4E06-9117-A59E4F81D660}"/>
              </a:ext>
            </a:extLst>
          </p:cNvPr>
          <p:cNvGrpSpPr/>
          <p:nvPr/>
        </p:nvGrpSpPr>
        <p:grpSpPr>
          <a:xfrm>
            <a:off x="7836993" y="4895869"/>
            <a:ext cx="1948240" cy="779296"/>
            <a:chOff x="7140151" y="2595340"/>
            <a:chExt cx="1948240" cy="77929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3" name="Freccia a gallone 12">
              <a:extLst>
                <a:ext uri="{FF2B5EF4-FFF2-40B4-BE49-F238E27FC236}">
                  <a16:creationId xmlns:a16="http://schemas.microsoft.com/office/drawing/2014/main" id="{96C44ADE-0378-4C8B-B046-3B4EFF135407}"/>
                </a:ext>
              </a:extLst>
            </p:cNvPr>
            <p:cNvSpPr/>
            <p:nvPr/>
          </p:nvSpPr>
          <p:spPr>
            <a:xfrm>
              <a:off x="7140151" y="2595340"/>
              <a:ext cx="1948240" cy="779296"/>
            </a:xfrm>
            <a:prstGeom prst="chevron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Freccia a gallone 12">
              <a:extLst>
                <a:ext uri="{FF2B5EF4-FFF2-40B4-BE49-F238E27FC236}">
                  <a16:creationId xmlns:a16="http://schemas.microsoft.com/office/drawing/2014/main" id="{D0AFD0AF-8A44-410E-AE1E-2652E2F5F8A9}"/>
                </a:ext>
              </a:extLst>
            </p:cNvPr>
            <p:cNvSpPr txBox="1"/>
            <p:nvPr/>
          </p:nvSpPr>
          <p:spPr>
            <a:xfrm>
              <a:off x="7529799" y="2595340"/>
              <a:ext cx="1168944" cy="77929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2007" tIns="17336" rIns="17336" bIns="17336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b="1" kern="1200" dirty="0">
                  <a:latin typeface="+mj-lt"/>
                </a:rPr>
                <a:t>DISSEMINATION</a:t>
              </a:r>
            </a:p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kern="1200" dirty="0">
                  <a:latin typeface="+mj-lt"/>
                </a:rPr>
                <a:t>Publications</a:t>
              </a:r>
            </a:p>
          </p:txBody>
        </p:sp>
      </p:grpSp>
      <p:grpSp>
        <p:nvGrpSpPr>
          <p:cNvPr id="10" name="Gruppo 9">
            <a:extLst>
              <a:ext uri="{FF2B5EF4-FFF2-40B4-BE49-F238E27FC236}">
                <a16:creationId xmlns:a16="http://schemas.microsoft.com/office/drawing/2014/main" id="{933E8B81-A16D-4826-9565-F733FF75F3FB}"/>
              </a:ext>
            </a:extLst>
          </p:cNvPr>
          <p:cNvGrpSpPr/>
          <p:nvPr/>
        </p:nvGrpSpPr>
        <p:grpSpPr>
          <a:xfrm>
            <a:off x="9687786" y="4901154"/>
            <a:ext cx="1948240" cy="779296"/>
            <a:chOff x="8893567" y="2595340"/>
            <a:chExt cx="1948240" cy="77929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Freccia a gallone 10">
              <a:extLst>
                <a:ext uri="{FF2B5EF4-FFF2-40B4-BE49-F238E27FC236}">
                  <a16:creationId xmlns:a16="http://schemas.microsoft.com/office/drawing/2014/main" id="{DFCB6A1D-79DE-4E3E-BAC2-7B68BA1EE28A}"/>
                </a:ext>
              </a:extLst>
            </p:cNvPr>
            <p:cNvSpPr/>
            <p:nvPr/>
          </p:nvSpPr>
          <p:spPr>
            <a:xfrm>
              <a:off x="8893567" y="2595340"/>
              <a:ext cx="1948240" cy="779296"/>
            </a:xfrm>
            <a:prstGeom prst="chevron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Freccia a gallone 14">
              <a:extLst>
                <a:ext uri="{FF2B5EF4-FFF2-40B4-BE49-F238E27FC236}">
                  <a16:creationId xmlns:a16="http://schemas.microsoft.com/office/drawing/2014/main" id="{83B523C9-AB4B-4EC0-9D36-15BAD6115A47}"/>
                </a:ext>
              </a:extLst>
            </p:cNvPr>
            <p:cNvSpPr txBox="1"/>
            <p:nvPr/>
          </p:nvSpPr>
          <p:spPr>
            <a:xfrm>
              <a:off x="9283215" y="2595340"/>
              <a:ext cx="1168944" cy="77929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2007" tIns="17336" rIns="17336" bIns="17336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b="1" kern="1200" dirty="0">
                  <a:latin typeface="+mj-lt"/>
                </a:rPr>
                <a:t>DISSEMINATION</a:t>
              </a:r>
              <a:r>
                <a:rPr lang="it-IT" sz="1300" kern="1200" dirty="0">
                  <a:latin typeface="+mj-lt"/>
                </a:rPr>
                <a:t> FAIR data</a:t>
              </a:r>
            </a:p>
          </p:txBody>
        </p:sp>
      </p:grpSp>
      <p:sp>
        <p:nvSpPr>
          <p:cNvPr id="24" name="Freccia a gallone 23">
            <a:extLst>
              <a:ext uri="{FF2B5EF4-FFF2-40B4-BE49-F238E27FC236}">
                <a16:creationId xmlns:a16="http://schemas.microsoft.com/office/drawing/2014/main" id="{168D879B-3596-448F-8EA1-184B13DD4903}"/>
              </a:ext>
            </a:extLst>
          </p:cNvPr>
          <p:cNvSpPr/>
          <p:nvPr/>
        </p:nvSpPr>
        <p:spPr>
          <a:xfrm>
            <a:off x="492370" y="5867963"/>
            <a:ext cx="7322593" cy="484632"/>
          </a:xfrm>
          <a:prstGeom prst="chevron">
            <a:avLst/>
          </a:prstGeom>
          <a:solidFill>
            <a:srgbClr val="33CC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  <a:latin typeface="+mj-lt"/>
              </a:rPr>
              <a:t>PROPOSTA DI PROGETTO [</a:t>
            </a:r>
            <a:r>
              <a:rPr lang="it-IT" b="1" dirty="0">
                <a:solidFill>
                  <a:srgbClr val="FF0000"/>
                </a:solidFill>
                <a:latin typeface="+mj-lt"/>
              </a:rPr>
              <a:t>SU QUESTO SI VIENE VALUTATI</a:t>
            </a:r>
            <a:r>
              <a:rPr lang="it-IT" dirty="0">
                <a:solidFill>
                  <a:schemeClr val="tx1"/>
                </a:solidFill>
                <a:latin typeface="+mj-lt"/>
              </a:rPr>
              <a:t>]</a:t>
            </a:r>
          </a:p>
        </p:txBody>
      </p:sp>
      <p:sp>
        <p:nvSpPr>
          <p:cNvPr id="25" name="Freccia a gallone 24">
            <a:extLst>
              <a:ext uri="{FF2B5EF4-FFF2-40B4-BE49-F238E27FC236}">
                <a16:creationId xmlns:a16="http://schemas.microsoft.com/office/drawing/2014/main" id="{5E4118AD-E556-43B7-85E0-2040F7A1B95F}"/>
              </a:ext>
            </a:extLst>
          </p:cNvPr>
          <p:cNvSpPr/>
          <p:nvPr/>
        </p:nvSpPr>
        <p:spPr>
          <a:xfrm>
            <a:off x="7880640" y="5863852"/>
            <a:ext cx="3975522" cy="484632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bg1"/>
                </a:solidFill>
                <a:latin typeface="+mj-lt"/>
              </a:rPr>
              <a:t>OBBLIGHI A PROGETTO APPROVATO</a:t>
            </a:r>
          </a:p>
        </p:txBody>
      </p:sp>
      <p:sp>
        <p:nvSpPr>
          <p:cNvPr id="26" name="Callout: freccia in giù 25">
            <a:extLst>
              <a:ext uri="{FF2B5EF4-FFF2-40B4-BE49-F238E27FC236}">
                <a16:creationId xmlns:a16="http://schemas.microsoft.com/office/drawing/2014/main" id="{BBB714A3-CBBD-48B2-B1CD-D992254CE80F}"/>
              </a:ext>
            </a:extLst>
          </p:cNvPr>
          <p:cNvSpPr/>
          <p:nvPr/>
        </p:nvSpPr>
        <p:spPr>
          <a:xfrm>
            <a:off x="631447" y="2712400"/>
            <a:ext cx="1655740" cy="207359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73457"/>
            </a:avLst>
          </a:prstGeom>
          <a:solidFill>
            <a:srgbClr val="33CCFF"/>
          </a:solidFill>
          <a:scene3d>
            <a:camera prst="orthographicFront"/>
            <a:lightRig rig="threePt" dir="t"/>
          </a:scene3d>
          <a:sp3d prstMaterial="plastic">
            <a:bevelT w="127000" h="25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>
                <a:solidFill>
                  <a:schemeClr val="tx1"/>
                </a:solidFill>
                <a:latin typeface="+mj-lt"/>
              </a:rPr>
              <a:t>NEL </a:t>
            </a:r>
            <a:r>
              <a:rPr lang="it-IT" sz="1200" b="1" dirty="0">
                <a:solidFill>
                  <a:schemeClr val="tx1"/>
                </a:solidFill>
                <a:latin typeface="+mj-lt"/>
              </a:rPr>
              <a:t>LISTA DEI RISULTATI RILEVANTI</a:t>
            </a:r>
            <a:r>
              <a:rPr lang="it-IT" sz="1200" dirty="0">
                <a:solidFill>
                  <a:schemeClr val="tx1"/>
                </a:solidFill>
                <a:latin typeface="+mj-lt"/>
              </a:rPr>
              <a:t>:</a:t>
            </a:r>
            <a:br>
              <a:rPr lang="it-IT" sz="1200" dirty="0">
                <a:solidFill>
                  <a:schemeClr val="tx1"/>
                </a:solidFill>
                <a:latin typeface="+mj-lt"/>
              </a:rPr>
            </a:br>
            <a:r>
              <a:rPr lang="it-IT" sz="1200" dirty="0">
                <a:solidFill>
                  <a:schemeClr val="tx1"/>
                </a:solidFill>
                <a:latin typeface="+mj-lt"/>
              </a:rPr>
              <a:t>5 RISULTATI RILEVANTI (pubblicazioni, dati) ACCESSIBILI IN MODO OPEN (es. in IRIS) E CON IDENTIFICATIVO UNIVOCO (se possibile)</a:t>
            </a:r>
          </a:p>
        </p:txBody>
      </p:sp>
      <p:sp>
        <p:nvSpPr>
          <p:cNvPr id="27" name="Callout: freccia in giù 26">
            <a:extLst>
              <a:ext uri="{FF2B5EF4-FFF2-40B4-BE49-F238E27FC236}">
                <a16:creationId xmlns:a16="http://schemas.microsoft.com/office/drawing/2014/main" id="{10E76D52-DC1C-4787-A556-90363EDA3EA8}"/>
              </a:ext>
            </a:extLst>
          </p:cNvPr>
          <p:cNvSpPr/>
          <p:nvPr/>
        </p:nvSpPr>
        <p:spPr>
          <a:xfrm>
            <a:off x="2417817" y="2712400"/>
            <a:ext cx="1655740" cy="207359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73457"/>
            </a:avLst>
          </a:prstGeom>
          <a:solidFill>
            <a:srgbClr val="33CCFF"/>
          </a:solidFill>
          <a:scene3d>
            <a:camera prst="orthographicFront"/>
            <a:lightRig rig="threePt" dir="t"/>
          </a:scene3d>
          <a:sp3d prstMaterial="plastic">
            <a:bevelT w="127000" h="25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>
                <a:solidFill>
                  <a:schemeClr val="tx1"/>
                </a:solidFill>
                <a:latin typeface="+mj-lt"/>
              </a:rPr>
              <a:t>NELLA </a:t>
            </a:r>
            <a:r>
              <a:rPr lang="it-IT" sz="1200" b="1" dirty="0">
                <a:solidFill>
                  <a:schemeClr val="tx1"/>
                </a:solidFill>
                <a:latin typeface="+mj-lt"/>
              </a:rPr>
              <a:t>METODOLOGIA</a:t>
            </a:r>
            <a:r>
              <a:rPr lang="it-IT" sz="1200" dirty="0">
                <a:solidFill>
                  <a:schemeClr val="tx1"/>
                </a:solidFill>
                <a:latin typeface="+mj-lt"/>
              </a:rPr>
              <a:t> DEL PROGETTO</a:t>
            </a:r>
          </a:p>
          <a:p>
            <a:pPr marL="228600" indent="-228600" algn="ctr">
              <a:buAutoNum type="arabicParenR"/>
            </a:pPr>
            <a:r>
              <a:rPr lang="it-IT" sz="1200" dirty="0">
                <a:solidFill>
                  <a:schemeClr val="tx1"/>
                </a:solidFill>
                <a:latin typeface="+mj-lt"/>
              </a:rPr>
              <a:t>PRATICHE OPEN SCIENCE ADATTATE AL PROGETTO</a:t>
            </a:r>
          </a:p>
          <a:p>
            <a:pPr marL="228600" indent="-228600" algn="ctr">
              <a:buAutoNum type="arabicParenR"/>
            </a:pPr>
            <a:r>
              <a:rPr lang="it-IT" sz="1200" dirty="0">
                <a:solidFill>
                  <a:schemeClr val="tx1"/>
                </a:solidFill>
                <a:latin typeface="+mj-lt"/>
              </a:rPr>
              <a:t>GESTIONE DEI DATI FAIR CON SCHEMA DEL FUTURO DMP</a:t>
            </a:r>
          </a:p>
        </p:txBody>
      </p:sp>
      <p:sp>
        <p:nvSpPr>
          <p:cNvPr id="28" name="Callout: freccia in giù 27">
            <a:extLst>
              <a:ext uri="{FF2B5EF4-FFF2-40B4-BE49-F238E27FC236}">
                <a16:creationId xmlns:a16="http://schemas.microsoft.com/office/drawing/2014/main" id="{6F03D0AE-D7C4-4E22-934D-24BFB9920621}"/>
              </a:ext>
            </a:extLst>
          </p:cNvPr>
          <p:cNvSpPr/>
          <p:nvPr/>
        </p:nvSpPr>
        <p:spPr>
          <a:xfrm>
            <a:off x="4210739" y="2712400"/>
            <a:ext cx="1655740" cy="207359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73457"/>
            </a:avLst>
          </a:prstGeom>
          <a:solidFill>
            <a:srgbClr val="33CCFF"/>
          </a:solidFill>
          <a:scene3d>
            <a:camera prst="orthographicFront"/>
            <a:lightRig rig="threePt" dir="t"/>
          </a:scene3d>
          <a:sp3d prstMaterial="plastic">
            <a:bevelT w="127000" h="25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>
                <a:solidFill>
                  <a:schemeClr val="tx1"/>
                </a:solidFill>
                <a:latin typeface="+mj-lt"/>
              </a:rPr>
              <a:t>MASSIMIZZAZIONE DELL’IMPATTO </a:t>
            </a:r>
            <a:r>
              <a:rPr lang="it-IT" sz="1200" dirty="0">
                <a:solidFill>
                  <a:schemeClr val="tx1"/>
                </a:solidFill>
                <a:latin typeface="+mj-lt"/>
              </a:rPr>
              <a:t>CON OPEN SCIENCE (OS È FRA I KEY PATHWAY INDICATORS) IN BOZZA DI DISSEMINATION PLAN (FUTURO DELIVERABLE M6)</a:t>
            </a:r>
          </a:p>
        </p:txBody>
      </p:sp>
      <p:sp>
        <p:nvSpPr>
          <p:cNvPr id="29" name="Callout: freccia in giù 28">
            <a:extLst>
              <a:ext uri="{FF2B5EF4-FFF2-40B4-BE49-F238E27FC236}">
                <a16:creationId xmlns:a16="http://schemas.microsoft.com/office/drawing/2014/main" id="{84C2D913-0735-4BA4-AC6D-4E6B026E2757}"/>
              </a:ext>
            </a:extLst>
          </p:cNvPr>
          <p:cNvSpPr/>
          <p:nvPr/>
        </p:nvSpPr>
        <p:spPr>
          <a:xfrm>
            <a:off x="5995688" y="2706075"/>
            <a:ext cx="1655740" cy="207359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73457"/>
            </a:avLst>
          </a:prstGeom>
          <a:solidFill>
            <a:srgbClr val="33CCFF"/>
          </a:solidFill>
          <a:scene3d>
            <a:camera prst="orthographicFront"/>
            <a:lightRig rig="threePt" dir="t"/>
          </a:scene3d>
          <a:sp3d prstMaterial="plastic">
            <a:bevelT w="127000" h="25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>
                <a:solidFill>
                  <a:schemeClr val="tx1"/>
                </a:solidFill>
                <a:latin typeface="+mj-lt"/>
              </a:rPr>
              <a:t>PRATICHE OPEN PREGRESSE E CAPACITÀ DI FARE OPEN SCIENCE NELLA VALUTAZIONE DELLA </a:t>
            </a:r>
            <a:r>
              <a:rPr lang="it-IT" sz="1200" b="1" dirty="0">
                <a:solidFill>
                  <a:schemeClr val="tx1"/>
                </a:solidFill>
                <a:latin typeface="+mj-lt"/>
              </a:rPr>
              <a:t>QUALIT</a:t>
            </a:r>
            <a:r>
              <a:rPr lang="it-IT" sz="1200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À DI IMPLEMENTAZIONE </a:t>
            </a:r>
            <a:r>
              <a:rPr lang="it-IT" sz="12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 </a:t>
            </a:r>
            <a:r>
              <a:rPr lang="it-IT" sz="1200" dirty="0">
                <a:solidFill>
                  <a:schemeClr val="tx1"/>
                </a:solidFill>
                <a:latin typeface="+mj-lt"/>
              </a:rPr>
              <a:t> </a:t>
            </a:r>
            <a:r>
              <a:rPr lang="it-IT" sz="1200" b="1" dirty="0">
                <a:solidFill>
                  <a:schemeClr val="tx1"/>
                </a:solidFill>
                <a:latin typeface="+mj-lt"/>
              </a:rPr>
              <a:t>SOLIDITÀ DEL CONSORZIO</a:t>
            </a:r>
          </a:p>
        </p:txBody>
      </p:sp>
      <p:sp>
        <p:nvSpPr>
          <p:cNvPr id="30" name="Callout: freccia in giù 29">
            <a:extLst>
              <a:ext uri="{FF2B5EF4-FFF2-40B4-BE49-F238E27FC236}">
                <a16:creationId xmlns:a16="http://schemas.microsoft.com/office/drawing/2014/main" id="{54532C95-D411-4499-8F7F-D0572189DC9C}"/>
              </a:ext>
            </a:extLst>
          </p:cNvPr>
          <p:cNvSpPr/>
          <p:nvPr/>
        </p:nvSpPr>
        <p:spPr>
          <a:xfrm>
            <a:off x="7909847" y="2708148"/>
            <a:ext cx="1655740" cy="207359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73457"/>
            </a:avLst>
          </a:prstGeom>
          <a:scene3d>
            <a:camera prst="orthographicFront"/>
            <a:lightRig rig="threePt" dir="t"/>
          </a:scene3d>
          <a:sp3d prstMaterial="plastic">
            <a:bevelT w="127000" h="25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50" b="1" dirty="0">
                <a:solidFill>
                  <a:schemeClr val="bg1"/>
                </a:solidFill>
                <a:latin typeface="+mj-lt"/>
              </a:rPr>
              <a:t>DEPOSITO+ ACCESSO IMMEDIATO </a:t>
            </a:r>
            <a:r>
              <a:rPr lang="it-IT" sz="1050" dirty="0">
                <a:solidFill>
                  <a:schemeClr val="bg1"/>
                </a:solidFill>
                <a:latin typeface="+mj-lt"/>
              </a:rPr>
              <a:t>(ZERO EMBARGO E CC BY) =</a:t>
            </a:r>
          </a:p>
          <a:p>
            <a:pPr marL="228600" indent="-228600" algn="ctr">
              <a:buAutoNum type="arabicPeriod"/>
            </a:pPr>
            <a:r>
              <a:rPr lang="it-IT" sz="1050" dirty="0">
                <a:solidFill>
                  <a:schemeClr val="bg1"/>
                </a:solidFill>
                <a:latin typeface="+mj-lt"/>
              </a:rPr>
              <a:t>OPEN RESEARCH EUROPE</a:t>
            </a:r>
          </a:p>
          <a:p>
            <a:pPr marL="228600" indent="-228600" algn="ctr">
              <a:buAutoNum type="arabicPeriod"/>
            </a:pPr>
            <a:r>
              <a:rPr lang="it-IT" sz="1050" dirty="0">
                <a:solidFill>
                  <a:schemeClr val="bg1"/>
                </a:solidFill>
                <a:latin typeface="+mj-lt"/>
              </a:rPr>
              <a:t>RIVISTA OPEN</a:t>
            </a:r>
          </a:p>
          <a:p>
            <a:pPr marL="228600" indent="-228600" algn="ctr">
              <a:buAutoNum type="arabicPeriod"/>
            </a:pPr>
            <a:r>
              <a:rPr lang="it-IT" sz="1050" dirty="0">
                <a:solidFill>
                  <a:schemeClr val="bg1"/>
                </a:solidFill>
                <a:latin typeface="+mj-lt"/>
              </a:rPr>
              <a:t>RIVISTA TRADIZIONALE MANTENENDO DIRITTI</a:t>
            </a:r>
            <a:endParaRPr lang="it-IT" sz="105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Callout: freccia in giù 30">
            <a:extLst>
              <a:ext uri="{FF2B5EF4-FFF2-40B4-BE49-F238E27FC236}">
                <a16:creationId xmlns:a16="http://schemas.microsoft.com/office/drawing/2014/main" id="{BB82E074-8E0D-40EA-B517-561A03712386}"/>
              </a:ext>
            </a:extLst>
          </p:cNvPr>
          <p:cNvSpPr/>
          <p:nvPr/>
        </p:nvSpPr>
        <p:spPr>
          <a:xfrm>
            <a:off x="9785233" y="2701660"/>
            <a:ext cx="1655740" cy="207359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73457"/>
            </a:avLst>
          </a:prstGeom>
          <a:scene3d>
            <a:camera prst="orthographicFront"/>
            <a:lightRig rig="threePt" dir="t"/>
          </a:scene3d>
          <a:sp3d prstMaterial="plastic">
            <a:bevelT w="127000" h="25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50" dirty="0">
                <a:solidFill>
                  <a:schemeClr val="bg1"/>
                </a:solidFill>
                <a:latin typeface="+mj-lt"/>
              </a:rPr>
              <a:t>- DATI E OGNI ALTRO ELEMENTO «</a:t>
            </a:r>
            <a:r>
              <a:rPr lang="it-IT" sz="1050" b="1" dirty="0">
                <a:solidFill>
                  <a:schemeClr val="bg1"/>
                </a:solidFill>
                <a:latin typeface="+mj-lt"/>
              </a:rPr>
              <a:t>AS OPEN AS POSSIBLE, AS CLOSED AS NECESSARY</a:t>
            </a:r>
            <a:r>
              <a:rPr lang="it-IT" sz="1050" dirty="0">
                <a:solidFill>
                  <a:schemeClr val="bg1"/>
                </a:solidFill>
                <a:latin typeface="+mj-lt"/>
              </a:rPr>
              <a:t>»</a:t>
            </a:r>
          </a:p>
          <a:p>
            <a:pPr marL="171450" indent="-171450" algn="ctr">
              <a:buFontTx/>
              <a:buChar char="-"/>
            </a:pPr>
            <a:r>
              <a:rPr lang="it-IT" sz="1050" dirty="0">
                <a:solidFill>
                  <a:schemeClr val="bg1"/>
                </a:solidFill>
                <a:latin typeface="+mj-lt"/>
              </a:rPr>
              <a:t>GESTITI RESPNSABILMENTE SECONDO </a:t>
            </a:r>
            <a:r>
              <a:rPr lang="it-IT" sz="1050" b="1" dirty="0">
                <a:solidFill>
                  <a:schemeClr val="bg1"/>
                </a:solidFill>
                <a:latin typeface="+mj-lt"/>
              </a:rPr>
              <a:t>PRINCIPI FAIR</a:t>
            </a:r>
          </a:p>
          <a:p>
            <a:pPr marL="171450" indent="-171450" algn="ctr">
              <a:buFontTx/>
              <a:buChar char="-"/>
            </a:pPr>
            <a:r>
              <a:rPr lang="it-IT" sz="1050" dirty="0">
                <a:solidFill>
                  <a:schemeClr val="bg1"/>
                </a:solidFill>
                <a:latin typeface="+mj-lt"/>
              </a:rPr>
              <a:t>DATA MANAGMENT PLAN ENTRO MESE 6</a:t>
            </a:r>
            <a:endParaRPr lang="it-IT" sz="105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52714CD9-453E-44F9-B8FC-E3FEEF3F01E6}"/>
              </a:ext>
            </a:extLst>
          </p:cNvPr>
          <p:cNvSpPr/>
          <p:nvPr/>
        </p:nvSpPr>
        <p:spPr>
          <a:xfrm>
            <a:off x="645096" y="2269389"/>
            <a:ext cx="7017139" cy="300084"/>
          </a:xfrm>
          <a:prstGeom prst="rect">
            <a:avLst/>
          </a:prstGeom>
          <a:solidFill>
            <a:srgbClr val="36D5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latin typeface="+mj-lt"/>
              </a:rPr>
              <a:t>PRATICHE RACCOMANDATE</a:t>
            </a:r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E45D89DF-3512-44F9-AD09-2F8A174C4FC2}"/>
              </a:ext>
            </a:extLst>
          </p:cNvPr>
          <p:cNvSpPr/>
          <p:nvPr/>
        </p:nvSpPr>
        <p:spPr>
          <a:xfrm>
            <a:off x="7917018" y="2275672"/>
            <a:ext cx="3523955" cy="30008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latin typeface="+mj-lt"/>
              </a:rPr>
              <a:t>PRATICHE OBBLIGATORIE</a:t>
            </a:r>
          </a:p>
        </p:txBody>
      </p:sp>
      <p:sp>
        <p:nvSpPr>
          <p:cNvPr id="37" name="Callout: freccia in giù 36">
            <a:extLst>
              <a:ext uri="{FF2B5EF4-FFF2-40B4-BE49-F238E27FC236}">
                <a16:creationId xmlns:a16="http://schemas.microsoft.com/office/drawing/2014/main" id="{8BF4B9A4-0F49-45C0-B0DC-947FB735C472}"/>
              </a:ext>
            </a:extLst>
          </p:cNvPr>
          <p:cNvSpPr/>
          <p:nvPr/>
        </p:nvSpPr>
        <p:spPr>
          <a:xfrm>
            <a:off x="2017730" y="366216"/>
            <a:ext cx="2455914" cy="1770267"/>
          </a:xfrm>
          <a:prstGeom prst="downArrowCallout">
            <a:avLst>
              <a:gd name="adj1" fmla="val 25000"/>
              <a:gd name="adj2" fmla="val 25709"/>
              <a:gd name="adj3" fmla="val 15068"/>
              <a:gd name="adj4" fmla="val 77128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it-IT" sz="1200" b="1" dirty="0">
                <a:solidFill>
                  <a:prstClr val="black"/>
                </a:solidFill>
                <a:latin typeface="Calibri Light" panose="020F0302020204030204"/>
              </a:rPr>
              <a:t>NELLA METODOLOGIA </a:t>
            </a:r>
            <a:br>
              <a:rPr lang="it-IT" sz="1200" b="1" dirty="0">
                <a:solidFill>
                  <a:prstClr val="black"/>
                </a:solidFill>
                <a:latin typeface="Calibri Light" panose="020F0302020204030204"/>
              </a:rPr>
            </a:br>
            <a:r>
              <a:rPr lang="it-IT" sz="1200" b="1" dirty="0">
                <a:solidFill>
                  <a:prstClr val="black"/>
                </a:solidFill>
                <a:latin typeface="Calibri Light" panose="020F0302020204030204"/>
              </a:rPr>
              <a:t>VANNO DESCRITTE </a:t>
            </a:r>
            <a:r>
              <a:rPr lang="it-IT" sz="1200" b="1" dirty="0">
                <a:solidFill>
                  <a:schemeClr val="tx1"/>
                </a:solidFill>
                <a:latin typeface="Calibri Light" panose="020F0302020204030204"/>
              </a:rPr>
              <a:t>ENTRAMBE</a:t>
            </a:r>
            <a:r>
              <a:rPr lang="it-IT" sz="1200" dirty="0">
                <a:solidFill>
                  <a:schemeClr val="tx1"/>
                </a:solidFill>
                <a:latin typeface="Calibri Light" panose="020F0302020204030204"/>
              </a:rPr>
              <a:t>:</a:t>
            </a:r>
          </a:p>
          <a:p>
            <a:pPr marL="228600" lvl="0" indent="-228600" algn="ctr">
              <a:buFontTx/>
              <a:buAutoNum type="arabicParenR"/>
            </a:pPr>
            <a:r>
              <a:rPr lang="it-IT" sz="1200" dirty="0">
                <a:solidFill>
                  <a:prstClr val="black"/>
                </a:solidFill>
                <a:latin typeface="Calibri Light" panose="020F0302020204030204"/>
              </a:rPr>
              <a:t>COME SI SAR</a:t>
            </a:r>
            <a:r>
              <a:rPr lang="it-IT" sz="12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À CONFORMI ALLE </a:t>
            </a:r>
            <a:r>
              <a:rPr lang="it-IT" sz="1200" b="1" dirty="0">
                <a:solidFill>
                  <a:srgbClr val="3367C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PRATICHE OBBLIGATORIE</a:t>
            </a:r>
          </a:p>
          <a:p>
            <a:pPr marL="228600" lvl="0" indent="-228600" algn="ctr">
              <a:buFontTx/>
              <a:buAutoNum type="arabicParenR"/>
            </a:pPr>
            <a:r>
              <a:rPr lang="it-IT" sz="12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COME SI ADOTTERANNO</a:t>
            </a:r>
            <a:r>
              <a:rPr lang="it-IT" sz="1200" b="1" dirty="0">
                <a:solidFill>
                  <a:srgbClr val="36D5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it-IT" sz="1200" b="1" dirty="0">
                <a:solidFill>
                  <a:srgbClr val="33CC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PRATICHE</a:t>
            </a:r>
            <a:r>
              <a:rPr lang="it-IT" sz="1200" b="1" dirty="0">
                <a:solidFill>
                  <a:srgbClr val="36D5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it-IT" sz="1200" b="1" dirty="0">
                <a:solidFill>
                  <a:srgbClr val="33CC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RACCOMANDATE</a:t>
            </a:r>
            <a:endParaRPr lang="it-IT" sz="1200" b="1" dirty="0">
              <a:solidFill>
                <a:srgbClr val="33CCFF"/>
              </a:solidFill>
              <a:latin typeface="Calibri Light" panose="020F0302020204030204"/>
            </a:endParaRPr>
          </a:p>
        </p:txBody>
      </p:sp>
      <p:sp>
        <p:nvSpPr>
          <p:cNvPr id="42" name="Rettangolo 41">
            <a:extLst>
              <a:ext uri="{FF2B5EF4-FFF2-40B4-BE49-F238E27FC236}">
                <a16:creationId xmlns:a16="http://schemas.microsoft.com/office/drawing/2014/main" id="{B1D17E2D-F0B1-4C65-B812-1535F6DB60EF}"/>
              </a:ext>
            </a:extLst>
          </p:cNvPr>
          <p:cNvSpPr/>
          <p:nvPr/>
        </p:nvSpPr>
        <p:spPr>
          <a:xfrm>
            <a:off x="977704" y="6549366"/>
            <a:ext cx="75285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This work is licensed under a 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4.0 International License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.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it-IT" sz="1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  <a:sym typeface="Arial"/>
            </a:endParaRPr>
          </a:p>
        </p:txBody>
      </p:sp>
      <p:pic>
        <p:nvPicPr>
          <p:cNvPr id="43" name="Picture 2" descr="Creative Commons License">
            <a:extLst>
              <a:ext uri="{FF2B5EF4-FFF2-40B4-BE49-F238E27FC236}">
                <a16:creationId xmlns:a16="http://schemas.microsoft.com/office/drawing/2014/main" id="{1C79702E-BB7A-4AAF-9A3B-88C769A054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04" y="6454146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Immagine 44">
            <a:extLst>
              <a:ext uri="{FF2B5EF4-FFF2-40B4-BE49-F238E27FC236}">
                <a16:creationId xmlns:a16="http://schemas.microsoft.com/office/drawing/2014/main" id="{B47F5FF0-E4A7-4C50-BDE5-DA3DBAF0FC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885" y="567927"/>
            <a:ext cx="2071541" cy="1388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484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4">
            <a:extLst>
              <a:ext uri="{FF2B5EF4-FFF2-40B4-BE49-F238E27FC236}">
                <a16:creationId xmlns:a16="http://schemas.microsoft.com/office/drawing/2014/main" id="{1D1FAD94-4662-4FC9-861A-38D0B5873F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97634"/>
              </p:ext>
            </p:extLst>
          </p:nvPr>
        </p:nvGraphicFramePr>
        <p:xfrm>
          <a:off x="578827" y="362724"/>
          <a:ext cx="11034345" cy="6316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276">
                  <a:extLst>
                    <a:ext uri="{9D8B030D-6E8A-4147-A177-3AD203B41FA5}">
                      <a16:colId xmlns:a16="http://schemas.microsoft.com/office/drawing/2014/main" val="2455359336"/>
                    </a:ext>
                  </a:extLst>
                </a:gridCol>
                <a:gridCol w="2971801">
                  <a:extLst>
                    <a:ext uri="{9D8B030D-6E8A-4147-A177-3AD203B41FA5}">
                      <a16:colId xmlns:a16="http://schemas.microsoft.com/office/drawing/2014/main" val="2211483299"/>
                    </a:ext>
                  </a:extLst>
                </a:gridCol>
                <a:gridCol w="4563207">
                  <a:extLst>
                    <a:ext uri="{9D8B030D-6E8A-4147-A177-3AD203B41FA5}">
                      <a16:colId xmlns:a16="http://schemas.microsoft.com/office/drawing/2014/main" val="1468196754"/>
                    </a:ext>
                  </a:extLst>
                </a:gridCol>
                <a:gridCol w="1987061">
                  <a:extLst>
                    <a:ext uri="{9D8B030D-6E8A-4147-A177-3AD203B41FA5}">
                      <a16:colId xmlns:a16="http://schemas.microsoft.com/office/drawing/2014/main" val="913519316"/>
                    </a:ext>
                  </a:extLst>
                </a:gridCol>
              </a:tblGrid>
              <a:tr h="655430">
                <a:tc>
                  <a:txBody>
                    <a:bodyPr/>
                    <a:lstStyle/>
                    <a:p>
                      <a:r>
                        <a:rPr lang="it-IT" dirty="0"/>
                        <a:t>Fase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Riferimento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DEFINIZIONE DI ARCHIVIO AFFIDABILE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NOTA BENE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805868"/>
                  </a:ext>
                </a:extLst>
              </a:tr>
              <a:tr h="5660571">
                <a:tc>
                  <a:txBody>
                    <a:bodyPr/>
                    <a:lstStyle/>
                    <a:p>
                      <a:r>
                        <a:rPr lang="it-IT" sz="1400" b="1" dirty="0"/>
                        <a:t>PROPOSTA APPROVATA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/>
                        <a:t>OBBLIGHI DERIVANTI DAL GRANT AGREEMENT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PRATICHE OPEN SCIENCE OBBLIGATORIE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PUBBLICAZIONI</a:t>
                      </a:r>
                    </a:p>
                    <a:p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E DATI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b="1" dirty="0" err="1"/>
                        <a:t>Annotated</a:t>
                      </a:r>
                      <a:r>
                        <a:rPr lang="it-IT" sz="1400" b="1" dirty="0"/>
                        <a:t> Model Grant Agreement</a:t>
                      </a:r>
                    </a:p>
                    <a:p>
                      <a:r>
                        <a:rPr lang="it-IT" sz="1400" b="1" dirty="0" err="1"/>
                        <a:t>Annex</a:t>
                      </a:r>
                      <a:r>
                        <a:rPr lang="it-IT" sz="1400" b="1" dirty="0"/>
                        <a:t> 5</a:t>
                      </a:r>
                    </a:p>
                    <a:p>
                      <a:r>
                        <a:rPr lang="it-IT" sz="1400" b="1" dirty="0"/>
                        <a:t>Art. 17</a:t>
                      </a:r>
                      <a:br>
                        <a:rPr lang="it-IT" sz="1400" b="1" dirty="0"/>
                      </a:br>
                      <a:r>
                        <a:rPr lang="it-IT" sz="1400" b="1" dirty="0" err="1"/>
                        <a:t>Dissemination</a:t>
                      </a:r>
                      <a:r>
                        <a:rPr lang="it-IT" sz="1400" b="1" dirty="0"/>
                        <a:t> p. 156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b="1" dirty="0"/>
                        <a:t>DEFINIZIONE DI</a:t>
                      </a:r>
                      <a:br>
                        <a:rPr lang="it-IT" sz="1400" b="1" dirty="0"/>
                      </a:br>
                      <a:r>
                        <a:rPr lang="it-IT" sz="1400" b="1" dirty="0"/>
                        <a:t>«</a:t>
                      </a:r>
                      <a:r>
                        <a:rPr lang="it-IT" sz="1400" b="1" dirty="0">
                          <a:solidFill>
                            <a:srgbClr val="FF0000"/>
                          </a:solidFill>
                        </a:rPr>
                        <a:t>TRUSTED REPOSITORY</a:t>
                      </a:r>
                      <a:r>
                        <a:rPr lang="it-IT" sz="1400" b="1" dirty="0"/>
                        <a:t>»</a:t>
                      </a:r>
                      <a:br>
                        <a:rPr lang="it-IT" sz="1400" dirty="0"/>
                      </a:br>
                      <a:endParaRPr lang="it-IT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Tx/>
                        <a:buChar char="-"/>
                      </a:pPr>
                      <a:endParaRPr lang="it-IT" sz="10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Trusted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repositories are:</a:t>
                      </a:r>
                    </a:p>
                    <a:p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Certified repositories (e.g.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CoreTrustSeal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nestor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Seal DIN31644, ISO16363) or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disciplinary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domain repositories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commonly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endorsed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by the research communities.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Such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repositories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should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recognised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internationally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General-purpose repositories or institutional repositories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that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present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essential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characteristics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trusted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repositories, i.e.:</a:t>
                      </a:r>
                    </a:p>
                    <a:p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 display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specific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characteristics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organisational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technical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procedural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quality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such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services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mechanisms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and/or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provisions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that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are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intended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secure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integrity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authenticity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their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contents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facilitating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their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use and re-use in the short- and long-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term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Trusted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repositories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have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specific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provisions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place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offer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explicit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information online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about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their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policies,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which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define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their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services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(e.g.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acquisition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access, security of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content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longterm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sustainability of service including funding etc.). </a:t>
                      </a:r>
                    </a:p>
                    <a:p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broad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equitable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ideally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open access to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content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free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 point of use,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appropriate, and respect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applicable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legal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ethical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limitations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assign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persistent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unique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identifiers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contents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(e.g.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DOIs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handles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etc.),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such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that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contents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publications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data and other research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outputs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are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unequivocally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referenced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citeable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ensure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that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contents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are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accompanied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by metadata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sufficiently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detailed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of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sufficiently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high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quality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enable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discovery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reuse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citation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contain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information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about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provenance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licensing; metadata are machine-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actionable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standardized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(e.g.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Dublin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Core, Data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Cite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etc.)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preferably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using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common non-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proprietary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formats and following the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standards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the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respective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community the repository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serves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where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applicable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 facilitate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and long-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term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preservation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the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deposited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material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have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mechanisms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or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provisions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expert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curation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quality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assurance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 the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accuracy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integrity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datasets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metadata,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well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procedures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liaise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with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depositors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where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issues are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detected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meet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generally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accepted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international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national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criteria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 security to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prevent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unauthorized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access and release of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content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have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different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levels of security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depending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on the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sensitivity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the data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being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deposited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maintain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privacy and </a:t>
                      </a:r>
                      <a:r>
                        <a:rPr lang="it-IT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confidentiality</a:t>
                      </a: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/>
                        <a:t>Personal websites and databases, publisher websites, as well as cloud storage services (Dropbox, Google drive, </a:t>
                      </a:r>
                      <a:r>
                        <a:rPr lang="en-US" sz="1200" b="1" dirty="0" err="1"/>
                        <a:t>etc</a:t>
                      </a:r>
                      <a:r>
                        <a:rPr lang="en-US" sz="1200" b="1" dirty="0"/>
                        <a:t>) </a:t>
                      </a:r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are not considered repositories</a:t>
                      </a:r>
                      <a:r>
                        <a:rPr lang="en-US" sz="1200" b="1" dirty="0"/>
                        <a:t>. Academia.edu, ResearchGate and similar platforms do not allow open access under the terms required and are NOT considered repositories </a:t>
                      </a:r>
                      <a:r>
                        <a:rPr lang="en-US" sz="1200" dirty="0"/>
                        <a:t>[AMGA p. 156]</a:t>
                      </a:r>
                      <a:endParaRPr lang="it-I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8870884"/>
                  </a:ext>
                </a:extLst>
              </a:tr>
            </a:tbl>
          </a:graphicData>
        </a:graphic>
      </p:graphicFrame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DBE0586-3883-4FD8-8BBE-C7E1ECA10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978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4">
            <a:extLst>
              <a:ext uri="{FF2B5EF4-FFF2-40B4-BE49-F238E27FC236}">
                <a16:creationId xmlns:a16="http://schemas.microsoft.com/office/drawing/2014/main" id="{1D1FAD94-4662-4FC9-861A-38D0B5873F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1905007"/>
              </p:ext>
            </p:extLst>
          </p:nvPr>
        </p:nvGraphicFramePr>
        <p:xfrm>
          <a:off x="578827" y="362724"/>
          <a:ext cx="11034345" cy="6316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276">
                  <a:extLst>
                    <a:ext uri="{9D8B030D-6E8A-4147-A177-3AD203B41FA5}">
                      <a16:colId xmlns:a16="http://schemas.microsoft.com/office/drawing/2014/main" val="2455359336"/>
                    </a:ext>
                  </a:extLst>
                </a:gridCol>
                <a:gridCol w="2971801">
                  <a:extLst>
                    <a:ext uri="{9D8B030D-6E8A-4147-A177-3AD203B41FA5}">
                      <a16:colId xmlns:a16="http://schemas.microsoft.com/office/drawing/2014/main" val="2211483299"/>
                    </a:ext>
                  </a:extLst>
                </a:gridCol>
                <a:gridCol w="4563207">
                  <a:extLst>
                    <a:ext uri="{9D8B030D-6E8A-4147-A177-3AD203B41FA5}">
                      <a16:colId xmlns:a16="http://schemas.microsoft.com/office/drawing/2014/main" val="1468196754"/>
                    </a:ext>
                  </a:extLst>
                </a:gridCol>
                <a:gridCol w="1987061">
                  <a:extLst>
                    <a:ext uri="{9D8B030D-6E8A-4147-A177-3AD203B41FA5}">
                      <a16:colId xmlns:a16="http://schemas.microsoft.com/office/drawing/2014/main" val="913519316"/>
                    </a:ext>
                  </a:extLst>
                </a:gridCol>
              </a:tblGrid>
              <a:tr h="655430">
                <a:tc>
                  <a:txBody>
                    <a:bodyPr/>
                    <a:lstStyle/>
                    <a:p>
                      <a:r>
                        <a:rPr lang="it-IT" dirty="0"/>
                        <a:t>Fase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Riferimento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CLAUSOLA PER MANTENERE DIRITTI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NOTA BENE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805868"/>
                  </a:ext>
                </a:extLst>
              </a:tr>
              <a:tr h="5660571">
                <a:tc>
                  <a:txBody>
                    <a:bodyPr/>
                    <a:lstStyle/>
                    <a:p>
                      <a:r>
                        <a:rPr lang="it-IT" sz="1400" b="1" dirty="0"/>
                        <a:t>PROPOSTA APPROVATA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/>
                        <a:t>OBBLIGHI DERIVANTI DAL GRANT AGREEMENT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PRATICHE OPEN SCIENCE OBBLIGATORIE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PUBBLICAZIONI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b="1" dirty="0" err="1"/>
                        <a:t>Programme</a:t>
                      </a:r>
                      <a:r>
                        <a:rPr lang="it-IT" sz="1400" b="1" dirty="0"/>
                        <a:t> Guide p. 49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b="1" dirty="0">
                          <a:solidFill>
                            <a:srgbClr val="FF0000"/>
                          </a:solidFill>
                        </a:rPr>
                        <a:t>CLAUSOLA</a:t>
                      </a:r>
                      <a:r>
                        <a:rPr lang="it-IT" sz="1400" b="1" dirty="0"/>
                        <a:t> PER NOTIFICARE AGLI EDITORI COMMERCIALI</a:t>
                      </a:r>
                      <a:br>
                        <a:rPr lang="it-IT" sz="1400" b="1" dirty="0"/>
                      </a:br>
                      <a:r>
                        <a:rPr lang="it-IT" sz="1400" b="1" dirty="0"/>
                        <a:t>LA «PRIOR OBLIGATION» NEI CONFRONTI DELL’ENTE FINANZIATORE</a:t>
                      </a:r>
                      <a:br>
                        <a:rPr lang="it-IT" sz="1400" b="1" dirty="0"/>
                      </a:br>
                      <a:r>
                        <a:rPr lang="it-IT" sz="1400" b="1" dirty="0"/>
                        <a:t>E MANTENERE I DIRITTI A DEPOSITARE+DARE ACCESSO IMMEDIATO AL POSTPRINT</a:t>
                      </a:r>
                    </a:p>
                    <a:p>
                      <a:endParaRPr lang="it-IT" sz="1400" b="1" dirty="0"/>
                    </a:p>
                    <a:p>
                      <a:r>
                        <a:rPr lang="it-IT" sz="1400" b="0" dirty="0"/>
                        <a:t>Va utilizzata </a:t>
                      </a:r>
                      <a:r>
                        <a:rPr lang="it-IT" sz="1400" b="1" dirty="0">
                          <a:solidFill>
                            <a:srgbClr val="FF0000"/>
                          </a:solidFill>
                        </a:rPr>
                        <a:t>al momento della submission.</a:t>
                      </a:r>
                      <a:br>
                        <a:rPr lang="it-IT" sz="1400" dirty="0"/>
                      </a:br>
                      <a:endParaRPr lang="it-IT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Tx/>
                        <a:buChar char="-"/>
                      </a:pPr>
                      <a:endParaRPr lang="it-IT" sz="10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Proposers should be aware that beneficiaries are required to retain sufficient intellectual property rights (IPR) to comply with their open access obligations.</a:t>
                      </a:r>
                    </a:p>
                    <a:p>
                      <a:r>
                        <a:rPr lang="en-US" sz="1200" dirty="0"/>
                        <a:t>Authors may need to interact with prospective publishers, in particular when they publish in venues that are not open access. To facilitate compliance with their open access obligations, beneficiaries/</a:t>
                      </a:r>
                      <a:r>
                        <a:rPr lang="en-US" sz="1200" b="1" dirty="0"/>
                        <a:t>researchers are encouraged to notify publishers of their grant agreement obligations </a:t>
                      </a:r>
                      <a:r>
                        <a:rPr lang="en-US" sz="1200" dirty="0"/>
                        <a:t>(including the licensing requirements) already </a:t>
                      </a:r>
                      <a:r>
                        <a:rPr lang="en-US" sz="1200" b="1" dirty="0"/>
                        <a:t>at manuscript submission</a:t>
                      </a:r>
                      <a:r>
                        <a:rPr lang="en-US" sz="1200" dirty="0"/>
                        <a:t>. For example, by adding the following statement to their manuscript:</a:t>
                      </a:r>
                    </a:p>
                    <a:p>
                      <a:endParaRPr lang="en-US" sz="1200" dirty="0"/>
                    </a:p>
                    <a:p>
                      <a:r>
                        <a:rPr lang="en-US" sz="1200" dirty="0"/>
                        <a:t> “</a:t>
                      </a:r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This work was funded by the </a:t>
                      </a:r>
                      <a:r>
                        <a:rPr lang="en-US" sz="1200" dirty="0" err="1">
                          <a:solidFill>
                            <a:srgbClr val="FF0000"/>
                          </a:solidFill>
                        </a:rPr>
                        <a:t>Εuropean</a:t>
                      </a:r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 Union under the Horizon Europe grant [grant number]. As set out in the Grant Agreement, beneficiaries must ensure that at the latest at the time of publication, open access is provided via a trusted repository to the published version or the final peer-reviewed manuscript accepted for publication under the latest available version of the Creative Commons Attribution International Public </a:t>
                      </a:r>
                      <a:r>
                        <a:rPr lang="en-US" sz="1200" dirty="0" err="1">
                          <a:solidFill>
                            <a:srgbClr val="FF0000"/>
                          </a:solidFill>
                        </a:rPr>
                        <a:t>Licence</a:t>
                      </a:r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 (CC BY) or a </a:t>
                      </a:r>
                      <a:r>
                        <a:rPr lang="en-US" sz="1200" dirty="0" err="1">
                          <a:solidFill>
                            <a:srgbClr val="FF0000"/>
                          </a:solidFill>
                        </a:rPr>
                        <a:t>licence</a:t>
                      </a:r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 with equivalent rights. CC BY-NC, CC BY-ND, CC BY-NC-ND or equivalent licenses could be applied to long-text formats</a:t>
                      </a:r>
                      <a:r>
                        <a:rPr lang="en-US" sz="1200" dirty="0"/>
                        <a:t>”</a:t>
                      </a:r>
                    </a:p>
                    <a:p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/>
                        <a:t>If the publishing agreement is contrary to the grant agreement obligations, </a:t>
                      </a:r>
                      <a:r>
                        <a:rPr lang="en-US" sz="1200" b="1" dirty="0"/>
                        <a:t>authors should negotiate its terms and, alternatively, look for a different publishing venue/options</a:t>
                      </a:r>
                      <a:r>
                        <a:rPr lang="en-US" sz="1200" dirty="0"/>
                        <a:t>. [Guide p. 49]</a:t>
                      </a:r>
                      <a:endParaRPr lang="it-IT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8870884"/>
                  </a:ext>
                </a:extLst>
              </a:tr>
            </a:tbl>
          </a:graphicData>
        </a:graphic>
      </p:graphicFrame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4C1456AC-32D3-49B2-BE88-49CE28D42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8241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EFBB58E1-2942-40CE-827E-84782B26C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12</a:t>
            </a:fld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098219FB-1C76-42B2-9849-640ABBCB76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60" y="0"/>
            <a:ext cx="9698835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2AEB8A70-5DCB-4DDE-BBC9-E56474CDCFDA}"/>
              </a:ext>
            </a:extLst>
          </p:cNvPr>
          <p:cNvSpPr txBox="1"/>
          <p:nvPr/>
        </p:nvSpPr>
        <p:spPr>
          <a:xfrm>
            <a:off x="9724875" y="308113"/>
            <a:ext cx="21835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>
                <a:latin typeface="+mj-lt"/>
              </a:rPr>
              <a:t>…in sintesi…</a:t>
            </a:r>
          </a:p>
        </p:txBody>
      </p:sp>
    </p:spTree>
    <p:extLst>
      <p:ext uri="{BB962C8B-B14F-4D97-AF65-F5344CB8AC3E}">
        <p14:creationId xmlns:p14="http://schemas.microsoft.com/office/powerpoint/2010/main" val="3221482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a 1">
            <a:extLst>
              <a:ext uri="{FF2B5EF4-FFF2-40B4-BE49-F238E27FC236}">
                <a16:creationId xmlns:a16="http://schemas.microsoft.com/office/drawing/2014/main" id="{C8C598A2-95B2-4C2A-8776-5073F1D050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2874953"/>
              </p:ext>
            </p:extLst>
          </p:nvPr>
        </p:nvGraphicFramePr>
        <p:xfrm>
          <a:off x="665284" y="-1327638"/>
          <a:ext cx="10842380" cy="38246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asellaDiTesto 4">
            <a:extLst>
              <a:ext uri="{FF2B5EF4-FFF2-40B4-BE49-F238E27FC236}">
                <a16:creationId xmlns:a16="http://schemas.microsoft.com/office/drawing/2014/main" id="{CCA96538-BFC8-41CC-89E6-206A2EA12958}"/>
              </a:ext>
            </a:extLst>
          </p:cNvPr>
          <p:cNvSpPr txBox="1"/>
          <p:nvPr/>
        </p:nvSpPr>
        <p:spPr>
          <a:xfrm>
            <a:off x="349716" y="442833"/>
            <a:ext cx="11473516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+mj-lt"/>
              </a:rPr>
              <a:t>In Horizon Europe ci sono </a:t>
            </a:r>
            <a:r>
              <a:rPr lang="it-IT" b="1" dirty="0">
                <a:latin typeface="+mj-lt"/>
              </a:rPr>
              <a:t>pratiche Open Science</a:t>
            </a:r>
          </a:p>
          <a:p>
            <a:endParaRPr lang="it-IT" b="1" dirty="0">
              <a:latin typeface="+mj-lt"/>
            </a:endParaRPr>
          </a:p>
          <a:p>
            <a:pPr marL="285750" indent="-285750">
              <a:buFontTx/>
              <a:buChar char="-"/>
            </a:pPr>
            <a:r>
              <a:rPr lang="it-IT" b="1" dirty="0">
                <a:latin typeface="+mj-lt"/>
              </a:rPr>
              <a:t>OBBLIGATORIE</a:t>
            </a:r>
            <a:r>
              <a:rPr lang="it-IT" dirty="0">
                <a:latin typeface="+mj-lt"/>
              </a:rPr>
              <a:t>: sono due, si riferiscono alla disseminazione dei risultati del progetto approvato e sono incluse</a:t>
            </a:r>
            <a:br>
              <a:rPr lang="it-IT" dirty="0">
                <a:latin typeface="+mj-lt"/>
              </a:rPr>
            </a:br>
            <a:r>
              <a:rPr lang="it-IT" dirty="0">
                <a:latin typeface="+mj-lt"/>
              </a:rPr>
              <a:t>nel Grant Agreement:</a:t>
            </a:r>
          </a:p>
          <a:p>
            <a:pPr marL="742950" lvl="1" indent="-285750">
              <a:buFontTx/>
              <a:buChar char="-"/>
            </a:pPr>
            <a:r>
              <a:rPr lang="it-IT" dirty="0">
                <a:latin typeface="+mj-lt"/>
              </a:rPr>
              <a:t>Open Access ai testi</a:t>
            </a:r>
          </a:p>
          <a:p>
            <a:pPr marL="742950" lvl="1" indent="-285750">
              <a:buFontTx/>
              <a:buChar char="-"/>
            </a:pPr>
            <a:r>
              <a:rPr lang="it-IT" dirty="0">
                <a:latin typeface="+mj-lt"/>
              </a:rPr>
              <a:t>Open Access ai dati FAIR secondo il principio «</a:t>
            </a:r>
            <a:r>
              <a:rPr lang="it-IT" dirty="0" err="1">
                <a:latin typeface="+mj-lt"/>
              </a:rPr>
              <a:t>as</a:t>
            </a:r>
            <a:r>
              <a:rPr lang="it-IT" dirty="0">
                <a:latin typeface="+mj-lt"/>
              </a:rPr>
              <a:t> open </a:t>
            </a:r>
            <a:r>
              <a:rPr lang="it-IT" dirty="0" err="1">
                <a:latin typeface="+mj-lt"/>
              </a:rPr>
              <a:t>as</a:t>
            </a:r>
            <a:r>
              <a:rPr lang="it-IT" dirty="0">
                <a:latin typeface="+mj-lt"/>
              </a:rPr>
              <a:t> </a:t>
            </a:r>
            <a:r>
              <a:rPr lang="it-IT" dirty="0" err="1">
                <a:latin typeface="+mj-lt"/>
              </a:rPr>
              <a:t>possible</a:t>
            </a:r>
            <a:r>
              <a:rPr lang="it-IT" dirty="0">
                <a:latin typeface="+mj-lt"/>
              </a:rPr>
              <a:t>, </a:t>
            </a:r>
            <a:r>
              <a:rPr lang="it-IT" dirty="0" err="1">
                <a:latin typeface="+mj-lt"/>
              </a:rPr>
              <a:t>as</a:t>
            </a:r>
            <a:r>
              <a:rPr lang="it-IT" dirty="0">
                <a:latin typeface="+mj-lt"/>
              </a:rPr>
              <a:t> </a:t>
            </a:r>
            <a:r>
              <a:rPr lang="it-IT" dirty="0" err="1">
                <a:latin typeface="+mj-lt"/>
              </a:rPr>
              <a:t>closed</a:t>
            </a:r>
            <a:r>
              <a:rPr lang="it-IT" dirty="0">
                <a:latin typeface="+mj-lt"/>
              </a:rPr>
              <a:t> </a:t>
            </a:r>
            <a:r>
              <a:rPr lang="it-IT" dirty="0" err="1">
                <a:latin typeface="+mj-lt"/>
              </a:rPr>
              <a:t>as</a:t>
            </a:r>
            <a:r>
              <a:rPr lang="it-IT" dirty="0">
                <a:latin typeface="+mj-lt"/>
              </a:rPr>
              <a:t> </a:t>
            </a:r>
            <a:r>
              <a:rPr lang="it-IT" dirty="0" err="1">
                <a:latin typeface="+mj-lt"/>
              </a:rPr>
              <a:t>necessary</a:t>
            </a:r>
            <a:r>
              <a:rPr lang="it-IT" dirty="0">
                <a:latin typeface="+mj-lt"/>
              </a:rPr>
              <a:t>»</a:t>
            </a:r>
          </a:p>
          <a:p>
            <a:pPr marL="742950" lvl="1" indent="-285750">
              <a:buFontTx/>
              <a:buChar char="-"/>
            </a:pPr>
            <a:endParaRPr lang="it-IT" dirty="0">
              <a:latin typeface="+mj-lt"/>
            </a:endParaRPr>
          </a:p>
          <a:p>
            <a:pPr marL="285750" indent="-285750">
              <a:buFontTx/>
              <a:buChar char="-"/>
            </a:pPr>
            <a:r>
              <a:rPr lang="it-IT" b="1" dirty="0">
                <a:latin typeface="+mj-lt"/>
              </a:rPr>
              <a:t>RACCOMANDATE</a:t>
            </a:r>
            <a:r>
              <a:rPr lang="it-IT" dirty="0">
                <a:latin typeface="+mj-lt"/>
              </a:rPr>
              <a:t>: sono molte, si riferiscono alla metodologia scientifica aperta, alla gestione responsabile dei dati FAIR e alla capacità di disseminazione oltre che di public engagement. Sono dettagliate nella Standard Application Form e soprattutto nella </a:t>
            </a:r>
            <a:r>
              <a:rPr lang="it-IT" b="1" dirty="0" err="1">
                <a:latin typeface="+mj-lt"/>
                <a:hlinkClick r:id="rId7"/>
              </a:rPr>
              <a:t>Programme</a:t>
            </a:r>
            <a:r>
              <a:rPr lang="it-IT" b="1" dirty="0">
                <a:latin typeface="+mj-lt"/>
                <a:hlinkClick r:id="rId7"/>
              </a:rPr>
              <a:t> Guide </a:t>
            </a:r>
            <a:r>
              <a:rPr lang="it-IT" dirty="0">
                <a:latin typeface="+mj-lt"/>
              </a:rPr>
              <a:t>(nella V1, pp. 38-54) che fornisce anche esempi concreti.</a:t>
            </a:r>
            <a:br>
              <a:rPr lang="it-IT" dirty="0">
                <a:latin typeface="+mj-lt"/>
              </a:rPr>
            </a:br>
            <a:endParaRPr lang="it-IT" dirty="0">
              <a:latin typeface="+mj-lt"/>
            </a:endParaRPr>
          </a:p>
          <a:p>
            <a:pPr marL="268288"/>
            <a:r>
              <a:rPr lang="it-IT" b="1" dirty="0">
                <a:solidFill>
                  <a:srgbClr val="FF0000"/>
                </a:solidFill>
                <a:latin typeface="+mj-lt"/>
              </a:rPr>
              <a:t>Sono «raccomandate» ma rientrano nella valutazione ex ante per l’approvazione del progetto e contribuiscono largamente a una valutazione positiva. </a:t>
            </a:r>
          </a:p>
          <a:p>
            <a:pPr marL="268288"/>
            <a:br>
              <a:rPr lang="it-IT" b="1" dirty="0">
                <a:solidFill>
                  <a:srgbClr val="FF0000"/>
                </a:solidFill>
                <a:latin typeface="+mj-lt"/>
              </a:rPr>
            </a:br>
            <a:r>
              <a:rPr lang="it-IT" b="1" dirty="0">
                <a:solidFill>
                  <a:srgbClr val="FF0000"/>
                </a:solidFill>
                <a:latin typeface="+mj-lt"/>
              </a:rPr>
              <a:t>Nella </a:t>
            </a:r>
            <a:r>
              <a:rPr lang="it-IT" b="1" dirty="0" err="1">
                <a:solidFill>
                  <a:srgbClr val="FF0000"/>
                </a:solidFill>
                <a:latin typeface="+mj-lt"/>
              </a:rPr>
              <a:t>Methodology</a:t>
            </a:r>
            <a:r>
              <a:rPr lang="it-IT" b="1" dirty="0">
                <a:solidFill>
                  <a:srgbClr val="FF0000"/>
                </a:solidFill>
                <a:latin typeface="+mj-lt"/>
              </a:rPr>
              <a:t> vanno declinate entrambe, dimostrando alla Commissione </a:t>
            </a:r>
          </a:p>
          <a:p>
            <a:r>
              <a:rPr lang="it-IT" b="1" dirty="0">
                <a:solidFill>
                  <a:srgbClr val="FF0000"/>
                </a:solidFill>
                <a:latin typeface="+mj-lt"/>
              </a:rPr>
              <a:t>	a) in che modo il progetto sarà conforme alle pratiche obbligatorie (Open Access a testi e dati)</a:t>
            </a:r>
          </a:p>
          <a:p>
            <a:r>
              <a:rPr lang="it-IT" b="1" dirty="0">
                <a:solidFill>
                  <a:srgbClr val="FF0000"/>
                </a:solidFill>
                <a:latin typeface="+mj-lt"/>
              </a:rPr>
              <a:t>	b) come si adotteranno/adatteranno al progetto le pratiche raccomandate [Guida, p. 38]</a:t>
            </a:r>
          </a:p>
          <a:p>
            <a:endParaRPr lang="it-IT" sz="1600" dirty="0">
              <a:latin typeface="+mj-lt"/>
            </a:endParaRPr>
          </a:p>
          <a:p>
            <a:pPr marL="268288"/>
            <a:r>
              <a:rPr lang="it-IT" sz="1600" dirty="0">
                <a:latin typeface="+mj-lt"/>
              </a:rPr>
              <a:t>Alcune specifiche call potranno avere ulteriori obblighi e la richiesta di utilizzo di infrastrutture federate in</a:t>
            </a:r>
          </a:p>
          <a:p>
            <a:pPr marL="268288"/>
            <a:r>
              <a:rPr lang="it-IT" sz="1600" dirty="0">
                <a:latin typeface="+mj-lt"/>
              </a:rPr>
              <a:t>EOSC – </a:t>
            </a:r>
            <a:r>
              <a:rPr lang="it-IT" sz="1600" dirty="0" err="1">
                <a:latin typeface="+mj-lt"/>
              </a:rPr>
              <a:t>European</a:t>
            </a:r>
            <a:r>
              <a:rPr lang="it-IT" sz="1600" dirty="0">
                <a:latin typeface="+mj-lt"/>
              </a:rPr>
              <a:t> Open Science Cloud.</a:t>
            </a:r>
          </a:p>
          <a:p>
            <a:pPr marL="268288"/>
            <a:endParaRPr lang="it-IT" sz="1600" dirty="0">
              <a:latin typeface="+mj-lt"/>
            </a:endParaRPr>
          </a:p>
          <a:p>
            <a:pPr marL="268288"/>
            <a:r>
              <a:rPr lang="it-IT" sz="1600" b="1" dirty="0">
                <a:solidFill>
                  <a:srgbClr val="FF0000"/>
                </a:solidFill>
                <a:latin typeface="+mj-lt"/>
              </a:rPr>
              <a:t>NB: MSCA, ERC E EIC HANNO DIVERSI CRITERI/MODELLI CHE VANNO VERIFICATI SULLE GUIDE SPECIFICHE. CSA INDICA DIVERSE LUGHEZZE SUGGERITE NEL TEMPLATE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23780A7-0E5F-4785-8368-96BB624E6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2</a:t>
            </a:fld>
            <a:endParaRPr lang="it-IT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192958AF-A75F-42DE-8D56-C3DD7E189AC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50446" y="40834"/>
            <a:ext cx="1829613" cy="10877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86863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0AFF1A85-CE09-4460-B9BE-49D9C53A83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3896600"/>
              </p:ext>
            </p:extLst>
          </p:nvPr>
        </p:nvGraphicFramePr>
        <p:xfrm>
          <a:off x="578827" y="1036787"/>
          <a:ext cx="11034345" cy="48758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276">
                  <a:extLst>
                    <a:ext uri="{9D8B030D-6E8A-4147-A177-3AD203B41FA5}">
                      <a16:colId xmlns:a16="http://schemas.microsoft.com/office/drawing/2014/main" val="2455359336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211483299"/>
                    </a:ext>
                  </a:extLst>
                </a:gridCol>
                <a:gridCol w="5448994">
                  <a:extLst>
                    <a:ext uri="{9D8B030D-6E8A-4147-A177-3AD203B41FA5}">
                      <a16:colId xmlns:a16="http://schemas.microsoft.com/office/drawing/2014/main" val="1468196754"/>
                    </a:ext>
                  </a:extLst>
                </a:gridCol>
                <a:gridCol w="2472875">
                  <a:extLst>
                    <a:ext uri="{9D8B030D-6E8A-4147-A177-3AD203B41FA5}">
                      <a16:colId xmlns:a16="http://schemas.microsoft.com/office/drawing/2014/main" val="913519316"/>
                    </a:ext>
                  </a:extLst>
                </a:gridCol>
              </a:tblGrid>
              <a:tr h="517225">
                <a:tc>
                  <a:txBody>
                    <a:bodyPr/>
                    <a:lstStyle/>
                    <a:p>
                      <a:r>
                        <a:rPr lang="it-IT" dirty="0"/>
                        <a:t>Fase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Riferimento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fare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può servire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805868"/>
                  </a:ext>
                </a:extLst>
              </a:tr>
              <a:tr h="2821875">
                <a:tc>
                  <a:txBody>
                    <a:bodyPr/>
                    <a:lstStyle/>
                    <a:p>
                      <a:r>
                        <a:rPr lang="it-IT" sz="1400" b="1" dirty="0"/>
                        <a:t>PRESENTAZIONE DELLA PROPOSTA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>
                          <a:solidFill>
                            <a:srgbClr val="36D5FF"/>
                          </a:solidFill>
                        </a:rPr>
                        <a:t>PRATICHE OPEN SCIENCE RACCOMANDATE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Standard Application Form</a:t>
                      </a:r>
                    </a:p>
                    <a:p>
                      <a:r>
                        <a:rPr lang="it-IT" sz="1200" b="1" dirty="0"/>
                        <a:t>Part A</a:t>
                      </a:r>
                    </a:p>
                    <a:p>
                      <a:r>
                        <a:rPr lang="it-IT" sz="1200" b="1" dirty="0"/>
                        <a:t>2. Organization data. </a:t>
                      </a:r>
                      <a:r>
                        <a:rPr lang="en-US" sz="1200" b="1" dirty="0"/>
                        <a:t>List of achievements</a:t>
                      </a:r>
                      <a:br>
                        <a:rPr lang="it-IT" sz="1400" dirty="0"/>
                      </a:br>
                      <a:endParaRPr lang="it-IT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List of up to 5 publications, widely-used datasets, software, goods, services, or any other achievements relevant to the call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Programme</a:t>
                      </a:r>
                      <a:r>
                        <a:rPr kumimoji="0" 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guide V1 p. 40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significance of publications will not be evaluated on the basis of the Journal Impact Factor of the venue they are published in, but on the basis of a qualitative assessment provided by the proposers for each publication</a:t>
                      </a:r>
                      <a:r>
                        <a:rPr lang="en-US" sz="1000" dirty="0"/>
                        <a:t>. </a:t>
                      </a:r>
                      <a:endParaRPr lang="it-IT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Per ogni ente partecipante, vanno inclusi in questa tabella </a:t>
                      </a:r>
                      <a:r>
                        <a:rPr lang="it-IT" sz="1400" b="1" dirty="0"/>
                        <a:t>5 risultati significativi </a:t>
                      </a:r>
                      <a:r>
                        <a:rPr lang="it-IT" sz="1400" dirty="0"/>
                        <a:t>ai fini della proposta (possono essere pubblicazioni, dati, software…).</a:t>
                      </a:r>
                    </a:p>
                    <a:p>
                      <a:r>
                        <a:rPr lang="it-IT" sz="1400" dirty="0"/>
                        <a:t>Si raccomanda che ognuno abbia un identificativo univoco (es. DOI, oppure Handle fornito da IRIS).</a:t>
                      </a:r>
                    </a:p>
                    <a:p>
                      <a:r>
                        <a:rPr lang="it-IT" sz="1400" dirty="0"/>
                        <a:t>Le pubblicazioni </a:t>
                      </a:r>
                      <a:r>
                        <a:rPr lang="it-IT" sz="1400" b="1" dirty="0"/>
                        <a:t>devono essere Open.</a:t>
                      </a:r>
                    </a:p>
                    <a:p>
                      <a:r>
                        <a:rPr lang="it-IT" sz="1400" b="0" dirty="0"/>
                        <a:t>I dati </a:t>
                      </a:r>
                      <a:r>
                        <a:rPr lang="it-IT" sz="1400" b="1" dirty="0"/>
                        <a:t>devono essere FAIR e «</a:t>
                      </a:r>
                      <a:r>
                        <a:rPr lang="it-IT" sz="1400" b="1" dirty="0" err="1"/>
                        <a:t>as</a:t>
                      </a:r>
                      <a:r>
                        <a:rPr lang="it-IT" sz="1400" b="1" dirty="0"/>
                        <a:t> open </a:t>
                      </a:r>
                      <a:r>
                        <a:rPr lang="it-IT" sz="1400" b="1" dirty="0" err="1"/>
                        <a:t>as</a:t>
                      </a:r>
                      <a:r>
                        <a:rPr lang="it-IT" sz="1400" b="1" dirty="0"/>
                        <a:t> </a:t>
                      </a:r>
                      <a:r>
                        <a:rPr lang="it-IT" sz="1400" b="1" dirty="0" err="1"/>
                        <a:t>possible</a:t>
                      </a:r>
                      <a:r>
                        <a:rPr lang="it-IT" sz="1400" b="1" dirty="0"/>
                        <a:t>»</a:t>
                      </a:r>
                      <a:endParaRPr lang="it-IT" sz="1400" dirty="0"/>
                    </a:p>
                    <a:p>
                      <a:br>
                        <a:rPr lang="it-IT" sz="1400" dirty="0"/>
                      </a:br>
                      <a:r>
                        <a:rPr lang="it-IT" sz="1400" dirty="0"/>
                        <a:t>Per le pubblicazioni: «Open» </a:t>
                      </a:r>
                      <a:r>
                        <a:rPr lang="it-IT" sz="1400" b="1" dirty="0"/>
                        <a:t>NON significa necessariamente che debbano essere state pubblicate su riviste Open Access</a:t>
                      </a:r>
                      <a:r>
                        <a:rPr lang="it-IT" sz="1400" dirty="0"/>
                        <a:t>, ma solo che la versione consentita per l’Open Access sia depositata e quindi accessibile in un archivio aperto (es. IRIS, </a:t>
                      </a:r>
                      <a:r>
                        <a:rPr lang="it-IT" sz="1400" dirty="0" err="1"/>
                        <a:t>Zenodo</a:t>
                      </a:r>
                      <a:r>
                        <a:rPr lang="it-IT" sz="1400" dirty="0"/>
                        <a:t>, </a:t>
                      </a:r>
                      <a:r>
                        <a:rPr lang="it-IT" sz="1400" dirty="0" err="1"/>
                        <a:t>arXiv</a:t>
                      </a:r>
                      <a:r>
                        <a:rPr lang="it-IT" sz="1400" dirty="0"/>
                        <a:t>…)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/>
                        <a:t>Occorre anche </a:t>
                      </a:r>
                      <a:r>
                        <a:rPr lang="it-IT" sz="1400" b="1" dirty="0"/>
                        <a:t>fornire per ogni risultato una «breve valutazione qualitativa del suo impatto» che NON è l’Impact Factor </a:t>
                      </a:r>
                      <a:r>
                        <a:rPr lang="it-IT" sz="1400" dirty="0"/>
                        <a:t>della rivista!, la Guida lo esclude esplicitamente (pag. 40).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it-IT" sz="1400" dirty="0"/>
                    </a:p>
                    <a:p>
                      <a:r>
                        <a:rPr lang="it-IT" sz="1400" dirty="0"/>
                        <a:t>[lunghezza prevista: 1 tabella. Per ora limite 500 caratteri per ogni risultato, segnalato, si spera verrà aumentato per poter fornire una descrizione adeguata].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200" b="1" dirty="0"/>
                        <a:t>A1</a:t>
                      </a:r>
                      <a:r>
                        <a:rPr lang="it-IT" sz="1200" dirty="0"/>
                        <a:t>. 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SHERPA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RoMEO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it-IT" sz="1200" dirty="0"/>
                        <a:t>per verificare la versione consentita per il deposito [</a:t>
                      </a:r>
                      <a:r>
                        <a:rPr lang="it-IT" sz="1200" dirty="0">
                          <a:hlinkClick r:id="rId2"/>
                        </a:rPr>
                        <a:t>https://v2.sherpa.ac.uk/romeo/</a:t>
                      </a:r>
                      <a:r>
                        <a:rPr lang="it-IT" sz="1200" dirty="0"/>
                        <a:t>]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200" b="1" dirty="0"/>
                        <a:t>A2.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Zenodo</a:t>
                      </a:r>
                      <a:r>
                        <a:rPr lang="it-IT" sz="1200" dirty="0"/>
                        <a:t> per depositare dati, testi, software e ottenere un DOI [</a:t>
                      </a:r>
                      <a:r>
                        <a:rPr lang="it-IT" sz="1200" dirty="0">
                          <a:hlinkClick r:id="rId3"/>
                        </a:rPr>
                        <a:t>https://zenodo.org/] </a:t>
                      </a:r>
                      <a:endParaRPr lang="it-IT" sz="1200" dirty="0"/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1" dirty="0"/>
                        <a:t>A3. 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ORCID ID </a:t>
                      </a:r>
                      <a:r>
                        <a:rPr lang="it-IT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identificativi per ricercatori</a:t>
                      </a:r>
                      <a:r>
                        <a:rPr lang="it-IT" sz="1200" dirty="0"/>
                        <a:t> [</a:t>
                      </a:r>
                      <a:r>
                        <a:rPr lang="it-IT" sz="1200" dirty="0">
                          <a:hlinkClick r:id="rId4"/>
                        </a:rPr>
                        <a:t>https://orcid.org/</a:t>
                      </a:r>
                      <a:r>
                        <a:rPr lang="it-IT" sz="1200" dirty="0"/>
                        <a:t>]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it-I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8870884"/>
                  </a:ext>
                </a:extLst>
              </a:tr>
            </a:tbl>
          </a:graphicData>
        </a:graphic>
      </p:graphicFrame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23780A7-0E5F-4785-8368-96BB624E6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1680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A3472105-CB6E-43F3-AF74-7E31338663A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0346076"/>
              </p:ext>
            </p:extLst>
          </p:nvPr>
        </p:nvGraphicFramePr>
        <p:xfrm>
          <a:off x="349207" y="136525"/>
          <a:ext cx="11493585" cy="66433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3973">
                  <a:extLst>
                    <a:ext uri="{9D8B030D-6E8A-4147-A177-3AD203B41FA5}">
                      <a16:colId xmlns:a16="http://schemas.microsoft.com/office/drawing/2014/main" val="2455359336"/>
                    </a:ext>
                  </a:extLst>
                </a:gridCol>
                <a:gridCol w="1633740">
                  <a:extLst>
                    <a:ext uri="{9D8B030D-6E8A-4147-A177-3AD203B41FA5}">
                      <a16:colId xmlns:a16="http://schemas.microsoft.com/office/drawing/2014/main" val="2211483299"/>
                    </a:ext>
                  </a:extLst>
                </a:gridCol>
                <a:gridCol w="5771455">
                  <a:extLst>
                    <a:ext uri="{9D8B030D-6E8A-4147-A177-3AD203B41FA5}">
                      <a16:colId xmlns:a16="http://schemas.microsoft.com/office/drawing/2014/main" val="1468196754"/>
                    </a:ext>
                  </a:extLst>
                </a:gridCol>
                <a:gridCol w="2544417">
                  <a:extLst>
                    <a:ext uri="{9D8B030D-6E8A-4147-A177-3AD203B41FA5}">
                      <a16:colId xmlns:a16="http://schemas.microsoft.com/office/drawing/2014/main" val="913519316"/>
                    </a:ext>
                  </a:extLst>
                </a:gridCol>
              </a:tblGrid>
              <a:tr h="516835">
                <a:tc>
                  <a:txBody>
                    <a:bodyPr/>
                    <a:lstStyle/>
                    <a:p>
                      <a:r>
                        <a:rPr lang="it-IT" dirty="0"/>
                        <a:t>Fase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Riferimento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fare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può servire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805868"/>
                  </a:ext>
                </a:extLst>
              </a:tr>
              <a:tr h="4210948">
                <a:tc>
                  <a:txBody>
                    <a:bodyPr/>
                    <a:lstStyle/>
                    <a:p>
                      <a:r>
                        <a:rPr lang="it-IT" sz="1400" b="1" dirty="0"/>
                        <a:t>PRESENTAZIONE DELLA PROPOSTA</a:t>
                      </a:r>
                    </a:p>
                    <a:p>
                      <a:endParaRPr lang="it-IT" sz="14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rgbClr val="33CCFF"/>
                          </a:solidFill>
                        </a:rPr>
                        <a:t>PRATICHE OPEN SCIENCE RACCOMANDATE </a:t>
                      </a:r>
                      <a:r>
                        <a:rPr lang="it-IT" sz="1400" dirty="0"/>
                        <a:t>+ </a:t>
                      </a:r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OBBLIGATORIE</a:t>
                      </a:r>
                    </a:p>
                    <a:p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Standard Application Form - Part B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Excellence</a:t>
                      </a:r>
                    </a:p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1.2 </a:t>
                      </a:r>
                      <a:r>
                        <a:rPr kumimoji="0" lang="it-IT" sz="1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Methodology</a:t>
                      </a:r>
                      <a:endParaRPr kumimoji="0" lang="it-IT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it-IT" sz="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Describe how appropriate open science practices are implemented as an integral part of the proposed methodology. </a:t>
                      </a:r>
                    </a:p>
                    <a:p>
                      <a:endParaRPr lang="en-US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Programme</a:t>
                      </a: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guide p.  40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dirty="0"/>
                        <a:t>Proposers will have to provide concrete information on </a:t>
                      </a:r>
                      <a:r>
                        <a:rPr lang="en-US" sz="1000" b="1" u="sng" dirty="0">
                          <a:solidFill>
                            <a:srgbClr val="FF0000"/>
                          </a:solidFill>
                        </a:rPr>
                        <a:t>how</a:t>
                      </a:r>
                      <a:r>
                        <a:rPr lang="en-US" sz="1000" dirty="0"/>
                        <a:t> they plan to comply with the 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</a:rPr>
                        <a:t>mandatory open science practices</a:t>
                      </a:r>
                      <a:r>
                        <a:rPr lang="en-US" sz="1000" dirty="0">
                          <a:solidFill>
                            <a:srgbClr val="FF0000"/>
                          </a:solidFill>
                        </a:rPr>
                        <a:t>. </a:t>
                      </a:r>
                      <a:r>
                        <a:rPr lang="en-US" sz="1000" dirty="0"/>
                        <a:t>Failure to sufficiently address this, will result in a lower evaluation score. A clear explanation of how they will adopt 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</a:rPr>
                        <a:t>recommended practices</a:t>
                      </a:r>
                      <a:r>
                        <a:rPr lang="en-US" sz="1000" dirty="0"/>
                        <a:t>, as appropriate for their projects, will result in a higher evaluation score. If proposers believe that none of the open science practices (mandatory or recommended) apply to their project, then they have to provide a 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</a:rPr>
                        <a:t>justification</a:t>
                      </a:r>
                      <a:r>
                        <a:rPr lang="en-US" sz="1000" dirty="0"/>
                        <a:t>.</a:t>
                      </a:r>
                      <a:endParaRPr lang="en-US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it-IT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In questa sezione vanno </a:t>
                      </a:r>
                      <a:r>
                        <a:rPr lang="it-IT" sz="1400" b="1" dirty="0"/>
                        <a:t>declinate le pratiche Open Science (sia obbligatorie che raccomandate) come parte integrante della metodologia</a:t>
                      </a:r>
                      <a:r>
                        <a:rPr lang="it-IT" sz="1400" dirty="0"/>
                        <a:t>, adattandole alla natura del progetto. Per RIA/IA questo rientra fra i criteri di valutazione.</a:t>
                      </a:r>
                    </a:p>
                    <a:p>
                      <a:endParaRPr lang="it-IT" sz="800" dirty="0"/>
                    </a:p>
                    <a:p>
                      <a:r>
                        <a:rPr lang="it-IT" sz="1400" dirty="0"/>
                        <a:t>Se si ritiene che </a:t>
                      </a:r>
                      <a:r>
                        <a:rPr lang="it-IT" sz="1400" b="1" dirty="0"/>
                        <a:t>nessuna pratica Open Science sia adatta al progetto</a:t>
                      </a:r>
                      <a:r>
                        <a:rPr lang="it-IT" sz="1400" dirty="0"/>
                        <a:t>, occorre </a:t>
                      </a:r>
                      <a:r>
                        <a:rPr lang="it-IT" sz="1400" b="1" dirty="0"/>
                        <a:t>giustificare</a:t>
                      </a:r>
                      <a:r>
                        <a:rPr lang="it-IT" sz="1400" dirty="0"/>
                        <a:t> questa scelta con solide motivazioni.</a:t>
                      </a:r>
                    </a:p>
                    <a:p>
                      <a:endParaRPr lang="it-IT" sz="800" dirty="0"/>
                    </a:p>
                    <a:p>
                      <a:r>
                        <a:rPr lang="it-IT" sz="1400" b="1" dirty="0"/>
                        <a:t>Pratiche obbligatorie</a:t>
                      </a:r>
                      <a:r>
                        <a:rPr lang="it-IT" sz="1400" dirty="0"/>
                        <a:t>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400" dirty="0"/>
                        <a:t>specificate come sarete conformi all’obbligo di rendere Open Access le pubblicazioni (cfr. slide 8 per le 3 opzioni: Open Research Europe, rivista Open Access, rivista in abbonamento mantenendo i diritti per dare accesso immediato)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400" dirty="0"/>
                        <a:t>specificate in quale «archivio affidabile» (cfr. slide 9 e 10) depositerete testi e dati e con quale licenza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it-IT" sz="1400" dirty="0"/>
                    </a:p>
                    <a:p>
                      <a:r>
                        <a:rPr lang="it-IT" sz="1400" b="1" dirty="0"/>
                        <a:t>Pratiche raccomandate</a:t>
                      </a:r>
                      <a:r>
                        <a:rPr lang="it-IT" sz="1400" dirty="0"/>
                        <a:t>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400" dirty="0"/>
                        <a:t>suggerimento: utilizzate la suddivisione in fasi delle ricerca di </a:t>
                      </a:r>
                      <a:r>
                        <a:rPr lang="it-IT" sz="1400" b="1" dirty="0"/>
                        <a:t>B2 </a:t>
                      </a:r>
                      <a:r>
                        <a:rPr lang="it-IT" sz="1400" b="0" dirty="0"/>
                        <a:t>e per ogni fase specificate quali pratiche adotterete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it-IT" sz="800" b="1" dirty="0"/>
                    </a:p>
                    <a:p>
                      <a:r>
                        <a:rPr lang="it-IT" sz="1400" dirty="0"/>
                        <a:t>Da sottolineare: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dirty="0"/>
                        <a:t>elementi di collaborazione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dirty="0"/>
                        <a:t>Open peer review [se utilizzate Open Research Europe è implicita]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dirty="0"/>
                        <a:t>pratiche di riproducibilità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dirty="0"/>
                        <a:t>licenze aperte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dirty="0"/>
                        <a:t>Citizen science + co-creation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dirty="0"/>
                        <a:t>legami con infrastrutture di ricerca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it-IT" sz="1400" dirty="0"/>
                    </a:p>
                    <a:p>
                      <a:r>
                        <a:rPr lang="it-IT" sz="1400" dirty="0"/>
                        <a:t>[lunghezza suggerita: 1 pag.; in CSA: 1 pag. comprende OS e data management]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B1 </a:t>
                      </a:r>
                      <a:r>
                        <a:rPr lang="it-IT" sz="1150" b="1" dirty="0" err="1">
                          <a:solidFill>
                            <a:srgbClr val="006699"/>
                          </a:solidFill>
                        </a:rPr>
                        <a:t>Programme</a:t>
                      </a:r>
                      <a:r>
                        <a:rPr lang="it-IT" sz="1150" b="1" dirty="0">
                          <a:solidFill>
                            <a:srgbClr val="006699"/>
                          </a:solidFill>
                        </a:rPr>
                        <a:t> Guide </a:t>
                      </a:r>
                      <a:r>
                        <a:rPr lang="it-IT" sz="1150" b="0" dirty="0"/>
                        <a:t>esempi di pratiche raccomandate e liste di risorse</a:t>
                      </a:r>
                      <a:r>
                        <a:rPr lang="it-IT" sz="1150" b="1" dirty="0"/>
                        <a:t> </a:t>
                      </a:r>
                      <a:r>
                        <a:rPr lang="it-IT" sz="1150" b="0" dirty="0"/>
                        <a:t>pp. 42-54 [</a:t>
                      </a:r>
                      <a:r>
                        <a:rPr lang="it-IT" sz="1150" b="0" dirty="0">
                          <a:hlinkClick r:id="rId2"/>
                        </a:rPr>
                        <a:t>https://ec.europa.eu/info/funding-tenders/opportunities/docs/2021-2027/horizon/guidance/programme-guide_horizon_en.pdf</a:t>
                      </a:r>
                      <a:r>
                        <a:rPr lang="it-IT" sz="1150" b="0" dirty="0"/>
                        <a:t>]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B2</a:t>
                      </a:r>
                      <a:r>
                        <a:rPr lang="it-IT" sz="1150" dirty="0"/>
                        <a:t>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Come rendere Open ogni passo della ricerca </a:t>
                      </a:r>
                      <a:r>
                        <a:rPr lang="it-IT" sz="1150" dirty="0"/>
                        <a:t>[</a:t>
                      </a:r>
                      <a:r>
                        <a:rPr lang="it-IT" sz="1150" dirty="0">
                          <a:hlinkClick r:id="rId3"/>
                        </a:rPr>
                        <a:t>https://doi.org/10.5281/zenodo.1195647</a:t>
                      </a:r>
                      <a:r>
                        <a:rPr lang="it-IT" sz="1150" dirty="0"/>
                        <a:t>]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B3</a:t>
                      </a:r>
                      <a:r>
                        <a:rPr lang="it-IT" sz="1150" dirty="0"/>
                        <a:t>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Open Science in pratica, </a:t>
                      </a:r>
                      <a:r>
                        <a:rPr lang="it-IT" sz="1150" dirty="0"/>
                        <a:t>link a strumenti utili [</a:t>
                      </a:r>
                      <a:r>
                        <a:rPr lang="it-IT" sz="1150" dirty="0">
                          <a:hlinkClick r:id="rId4"/>
                        </a:rPr>
                        <a:t>https://osf.io/yxesw/</a:t>
                      </a:r>
                      <a:r>
                        <a:rPr lang="it-IT" sz="1150" dirty="0"/>
                        <a:t>]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B4</a:t>
                      </a:r>
                      <a:r>
                        <a:rPr lang="it-IT" sz="1150" dirty="0"/>
                        <a:t>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The Turing way for </a:t>
                      </a:r>
                      <a:r>
                        <a:rPr lang="it-IT" sz="115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reproducible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science </a:t>
                      </a:r>
                      <a:r>
                        <a:rPr lang="it-IT" sz="1150" dirty="0"/>
                        <a:t>[</a:t>
                      </a:r>
                      <a:r>
                        <a:rPr lang="it-IT" sz="1150" dirty="0">
                          <a:hlinkClick r:id="rId5"/>
                        </a:rPr>
                        <a:t>https://the-turing-way.netlify.app/welcome.html</a:t>
                      </a:r>
                      <a:r>
                        <a:rPr lang="it-IT" sz="1150" dirty="0"/>
                        <a:t>]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B5</a:t>
                      </a:r>
                      <a:r>
                        <a:rPr lang="it-IT" sz="1150" dirty="0"/>
                        <a:t> 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FOSTER manuale della scienza aperta </a:t>
                      </a:r>
                      <a:r>
                        <a:rPr lang="it-IT" sz="1150" dirty="0"/>
                        <a:t>[</a:t>
                      </a:r>
                      <a:r>
                        <a:rPr lang="it-IT" sz="1150" dirty="0">
                          <a:hlinkClick r:id="rId6"/>
                        </a:rPr>
                        <a:t>https://open-science-training-handbook.github.io/Open-Science-Training-Handbook_IT</a:t>
                      </a:r>
                      <a:r>
                        <a:rPr lang="it-IT" sz="1150" dirty="0"/>
                        <a:t>/]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B6</a:t>
                      </a:r>
                      <a:r>
                        <a:rPr lang="it-IT" sz="1150" dirty="0"/>
                        <a:t> 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ORION Co-creation menu </a:t>
                      </a:r>
                      <a:r>
                        <a:rPr lang="it-IT" sz="1150" dirty="0"/>
                        <a:t>[</a:t>
                      </a:r>
                      <a:r>
                        <a:rPr lang="it-IT" sz="1150" dirty="0">
                          <a:hlinkClick r:id="rId7"/>
                        </a:rPr>
                        <a:t>https://www.orion-openscience.eu/public/2018-05/D3.1%20Menu%20of%20Creation%20Tools.pdf</a:t>
                      </a:r>
                      <a:r>
                        <a:rPr lang="it-IT" sz="1150" dirty="0"/>
                        <a:t>]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B7</a:t>
                      </a:r>
                      <a:r>
                        <a:rPr lang="it-IT" sz="1150" dirty="0"/>
                        <a:t>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CoS4Cloud </a:t>
                      </a:r>
                      <a:r>
                        <a:rPr lang="it-IT" sz="115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boosting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citizen science technologies</a:t>
                      </a:r>
                      <a:r>
                        <a:rPr lang="it-IT" sz="1150" b="1" dirty="0"/>
                        <a:t> </a:t>
                      </a:r>
                      <a:r>
                        <a:rPr lang="it-IT" sz="1150" dirty="0"/>
                        <a:t>[</a:t>
                      </a:r>
                      <a:r>
                        <a:rPr lang="it-IT" sz="1150" dirty="0">
                          <a:hlinkClick r:id="rId8"/>
                        </a:rPr>
                        <a:t>https://cos4cloud-eosc.eu/</a:t>
                      </a:r>
                      <a:r>
                        <a:rPr lang="it-IT" sz="1150" dirty="0"/>
                        <a:t>]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it-IT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8870884"/>
                  </a:ext>
                </a:extLst>
              </a:tr>
            </a:tbl>
          </a:graphicData>
        </a:graphic>
      </p:graphicFrame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A9767C6-6C3A-4EC1-9C43-9E20DE9E3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9214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A3472105-CB6E-43F3-AF74-7E31338663A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4862305"/>
              </p:ext>
            </p:extLst>
          </p:nvPr>
        </p:nvGraphicFramePr>
        <p:xfrm>
          <a:off x="363798" y="159248"/>
          <a:ext cx="11265622" cy="64993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3973">
                  <a:extLst>
                    <a:ext uri="{9D8B030D-6E8A-4147-A177-3AD203B41FA5}">
                      <a16:colId xmlns:a16="http://schemas.microsoft.com/office/drawing/2014/main" val="2455359336"/>
                    </a:ext>
                  </a:extLst>
                </a:gridCol>
                <a:gridCol w="1633740">
                  <a:extLst>
                    <a:ext uri="{9D8B030D-6E8A-4147-A177-3AD203B41FA5}">
                      <a16:colId xmlns:a16="http://schemas.microsoft.com/office/drawing/2014/main" val="2211483299"/>
                    </a:ext>
                  </a:extLst>
                </a:gridCol>
                <a:gridCol w="5563203">
                  <a:extLst>
                    <a:ext uri="{9D8B030D-6E8A-4147-A177-3AD203B41FA5}">
                      <a16:colId xmlns:a16="http://schemas.microsoft.com/office/drawing/2014/main" val="1468196754"/>
                    </a:ext>
                  </a:extLst>
                </a:gridCol>
                <a:gridCol w="2524706">
                  <a:extLst>
                    <a:ext uri="{9D8B030D-6E8A-4147-A177-3AD203B41FA5}">
                      <a16:colId xmlns:a16="http://schemas.microsoft.com/office/drawing/2014/main" val="913519316"/>
                    </a:ext>
                  </a:extLst>
                </a:gridCol>
              </a:tblGrid>
              <a:tr h="586187">
                <a:tc>
                  <a:txBody>
                    <a:bodyPr/>
                    <a:lstStyle/>
                    <a:p>
                      <a:r>
                        <a:rPr lang="it-IT" dirty="0"/>
                        <a:t>Fase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Riferimento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fare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può servire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805868"/>
                  </a:ext>
                </a:extLst>
              </a:tr>
              <a:tr h="7940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PRESENTAZIONE DELLA PROPOSTA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rgbClr val="33CCFF"/>
                          </a:solidFill>
                        </a:rPr>
                        <a:t>PRATICHE OPEN SCIENCE RACCOMANDATE </a:t>
                      </a:r>
                      <a:r>
                        <a:rPr lang="it-IT" sz="1400" dirty="0"/>
                        <a:t>+ </a:t>
                      </a:r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OBBLIGATORIE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Standard Application Form - Part B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Excellence</a:t>
                      </a:r>
                    </a:p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1.2 </a:t>
                      </a:r>
                      <a:r>
                        <a:rPr kumimoji="0" lang="it-IT" sz="1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Methodology</a:t>
                      </a:r>
                      <a:endParaRPr kumimoji="0" lang="it-IT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Research data management and management of other research outputs</a:t>
                      </a:r>
                    </a:p>
                    <a:p>
                      <a:endParaRPr lang="en-US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Programme</a:t>
                      </a: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guide p.  40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dirty="0"/>
                        <a:t>Proposers will have to provide concrete information on </a:t>
                      </a:r>
                      <a:r>
                        <a:rPr lang="en-US" sz="1000" b="1" u="sng" dirty="0">
                          <a:solidFill>
                            <a:srgbClr val="FF0000"/>
                          </a:solidFill>
                        </a:rPr>
                        <a:t>how</a:t>
                      </a:r>
                      <a:r>
                        <a:rPr lang="en-US" sz="1000" dirty="0"/>
                        <a:t> they plan to comply with the 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</a:rPr>
                        <a:t>mandatory open science practices</a:t>
                      </a:r>
                      <a:r>
                        <a:rPr lang="en-US" sz="1000" dirty="0">
                          <a:solidFill>
                            <a:srgbClr val="FF0000"/>
                          </a:solidFill>
                        </a:rPr>
                        <a:t>. </a:t>
                      </a:r>
                      <a:r>
                        <a:rPr lang="en-US" sz="1000" dirty="0"/>
                        <a:t>Failure to sufficiently address this, will result in a lower evaluation score. A clear explanation of how they will adopt 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</a:rPr>
                        <a:t>recommended practices</a:t>
                      </a:r>
                      <a:r>
                        <a:rPr lang="en-US" sz="1000" dirty="0"/>
                        <a:t>, as appropriate for their projects, will result in a higher evaluation score. If proposers believe that none of the open science practices (mandatory or recommended) apply to their project, then they have to provide a 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</a:rPr>
                        <a:t>justification</a:t>
                      </a:r>
                      <a:r>
                        <a:rPr lang="en-US" sz="1000" dirty="0"/>
                        <a:t>.</a:t>
                      </a:r>
                      <a:endParaRPr lang="en-US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questa sezione occorre </a:t>
                      </a:r>
                      <a:r>
                        <a:rPr lang="it-IT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indicare schematicamente 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come verranno </a:t>
                      </a:r>
                      <a:r>
                        <a:rPr lang="it-IT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gestiti in particolare i dati e gli altri risultati della ricerca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secondo i principi FAIR e la logica «</a:t>
                      </a:r>
                      <a:r>
                        <a:rPr lang="it-IT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open </a:t>
                      </a:r>
                      <a:r>
                        <a:rPr lang="it-IT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possible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closed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necessary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».</a:t>
                      </a:r>
                    </a:p>
                    <a:p>
                      <a:endParaRPr lang="it-IT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 tratta di uno schema sintetico del DMP – </a:t>
                      </a:r>
                      <a:r>
                        <a:rPr lang="it-IT" sz="140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Data Management Plan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che 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andrà fornito al mese 6, se il progetto verrà approvato. Ma intanto </a:t>
                      </a:r>
                      <a:r>
                        <a:rPr lang="it-IT" sz="1400" b="1" dirty="0">
                          <a:sym typeface="Symbol" panose="05050102010706020507" pitchFamily="18" charset="2"/>
                        </a:rPr>
                        <a:t>venite valutati sulla capacità di gestire i dati.</a:t>
                      </a:r>
                    </a:p>
                    <a:p>
                      <a:endParaRPr lang="it-IT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Sezioni da includere: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Informazioni sui dati: </a:t>
                      </a:r>
                      <a:r>
                        <a:rPr lang="it-IT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tipo</a:t>
                      </a:r>
                      <a:r>
                        <a:rPr lang="it-IT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(sperimentali, osservazioni..), volume, formati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Findability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identificativi univoci, metadati 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Accessibility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dove sono reperibili i dati e a quali condizioni di accesso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Interoperability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standard e ontologie usate per descrivere i dati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ReusabilIty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licenze per il riuso e documentazione (software, strumenti, metodi…) per far comprendere i dati e assicurare la possibilità di riuso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Costi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per la gestione dei dati e del personale che li tratta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endParaRPr lang="it-IT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Specificare anche come verranno </a:t>
                      </a:r>
                      <a:r>
                        <a:rPr lang="it-IT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gestiti gli altri risultati 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(es. software, protocolli, lab notebook, metodologie…) necessari a validare i dati.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endParaRPr lang="it-IT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it-IT" sz="1400" dirty="0"/>
                        <a:t>lunghezza suggerita: 1 pag.; in CSA: 1 pag. comprende OS e data management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150" b="1" dirty="0"/>
                        <a:t>C1 </a:t>
                      </a:r>
                      <a:r>
                        <a:rPr lang="it-IT" sz="115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Programme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Guide </a:t>
                      </a:r>
                      <a:r>
                        <a:rPr lang="it-IT" sz="1150" b="0" dirty="0"/>
                        <a:t>specifico su gestione dei dati p. 43-46 [</a:t>
                      </a:r>
                      <a:r>
                        <a:rPr lang="it-IT" sz="1150" b="0" dirty="0">
                          <a:hlinkClick r:id="rId2"/>
                        </a:rPr>
                        <a:t>https://ec.europa.eu/info/funding-tenders/opportunities/docs/2021-2027/horizon/guidance/programme-guide_horizon_en.pdf</a:t>
                      </a:r>
                      <a:r>
                        <a:rPr lang="it-IT" sz="1150" b="0" dirty="0"/>
                        <a:t>]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C2</a:t>
                      </a:r>
                      <a:r>
                        <a:rPr lang="it-IT" sz="1150" dirty="0"/>
                        <a:t>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Guida Science Europe al Data Management </a:t>
                      </a:r>
                      <a:r>
                        <a:rPr lang="it-IT" sz="1150" dirty="0"/>
                        <a:t>[</a:t>
                      </a:r>
                      <a:r>
                        <a:rPr lang="it-IT" sz="1150" dirty="0">
                          <a:hlinkClick r:id="rId3"/>
                        </a:rPr>
                        <a:t>https://www.scienceeurope.org/our-resources/practical-guide-to-the-international-alignment-of-research-data-management/]</a:t>
                      </a:r>
                      <a:endParaRPr lang="it-IT" sz="1150" dirty="0"/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C3</a:t>
                      </a:r>
                      <a:r>
                        <a:rPr lang="it-IT" sz="1150" dirty="0"/>
                        <a:t>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Principi FAIR </a:t>
                      </a:r>
                      <a:r>
                        <a:rPr lang="it-IT" sz="1150" dirty="0"/>
                        <a:t>[</a:t>
                      </a:r>
                      <a:r>
                        <a:rPr lang="it-IT" sz="1150" dirty="0">
                          <a:hlinkClick r:id="rId4"/>
                        </a:rPr>
                        <a:t>https://www.go-fair.org/fair-principles/]</a:t>
                      </a:r>
                      <a:endParaRPr lang="it-IT" sz="1150" dirty="0"/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C4</a:t>
                      </a:r>
                      <a:r>
                        <a:rPr lang="it-IT" sz="1150" dirty="0"/>
                        <a:t> </a:t>
                      </a:r>
                      <a:r>
                        <a:rPr lang="it-IT" sz="115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FAIRaware</a:t>
                      </a:r>
                      <a:r>
                        <a:rPr lang="it-IT" sz="1150" dirty="0"/>
                        <a:t> per testare conoscenza e avere info su FAIR [</a:t>
                      </a:r>
                      <a:r>
                        <a:rPr lang="it-IT" sz="1150" dirty="0">
                          <a:hlinkClick r:id="rId5"/>
                        </a:rPr>
                        <a:t>https://fairaware.dans.knaw.nl</a:t>
                      </a:r>
                      <a:r>
                        <a:rPr lang="it-IT" sz="1150" dirty="0"/>
                        <a:t>]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C5</a:t>
                      </a:r>
                      <a:r>
                        <a:rPr lang="it-IT" sz="1150" dirty="0"/>
                        <a:t>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Come scrivere un DMP </a:t>
                      </a:r>
                      <a:r>
                        <a:rPr lang="it-IT" sz="1150" dirty="0"/>
                        <a:t>[</a:t>
                      </a:r>
                      <a:r>
                        <a:rPr lang="it-IT" sz="1150" dirty="0">
                          <a:hlinkClick r:id="rId6"/>
                        </a:rPr>
                        <a:t>https://www.oa.unito.it/new/come-scrivere-un-data-management-plan/]</a:t>
                      </a:r>
                      <a:endParaRPr lang="it-IT" sz="1150" dirty="0"/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C6</a:t>
                      </a:r>
                      <a:r>
                        <a:rPr lang="it-IT" sz="1150" dirty="0"/>
                        <a:t>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FAIR data sharing in the </a:t>
                      </a:r>
                      <a:r>
                        <a:rPr lang="it-IT" sz="115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Humanities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50" dirty="0"/>
                        <a:t>[</a:t>
                      </a:r>
                      <a:r>
                        <a:rPr lang="it-IT" sz="1150" dirty="0">
                          <a:hlinkClick r:id="rId7"/>
                        </a:rPr>
                        <a:t>https://doi.org/10.7486/DRI.tq582c863</a:t>
                      </a:r>
                      <a:r>
                        <a:rPr lang="it-IT" sz="1150" dirty="0"/>
                        <a:t>]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C7</a:t>
                      </a:r>
                      <a:r>
                        <a:rPr lang="it-IT" sz="1150" dirty="0"/>
                        <a:t>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CESSDA Data management Expert Guide</a:t>
                      </a:r>
                      <a:r>
                        <a:rPr lang="it-IT" sz="1150" dirty="0"/>
                        <a:t> [</a:t>
                      </a:r>
                      <a:r>
                        <a:rPr lang="it-IT" sz="1150" dirty="0">
                          <a:hlinkClick r:id="rId8"/>
                        </a:rPr>
                        <a:t>https://www.cessda.eu/Training/Training-Resources/Library/Data-Management-Expert-Guide </a:t>
                      </a:r>
                      <a:r>
                        <a:rPr lang="it-IT" sz="1150" dirty="0"/>
                        <a:t>]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it-IT" sz="1150" b="1" dirty="0"/>
                        <a:t>C8 </a:t>
                      </a:r>
                      <a:r>
                        <a:rPr lang="it-IT" sz="115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FAIR </a:t>
                      </a:r>
                      <a:r>
                        <a:rPr lang="it-IT" sz="115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cookbook</a:t>
                      </a:r>
                      <a:r>
                        <a:rPr lang="it-IT" sz="1150" dirty="0"/>
                        <a:t> [</a:t>
                      </a:r>
                      <a:r>
                        <a:rPr lang="it-IT" sz="1150" dirty="0">
                          <a:hlinkClick r:id="rId9"/>
                        </a:rPr>
                        <a:t>https://fairplus.github.io/the-fair-cookbook/content/home.html</a:t>
                      </a:r>
                      <a:r>
                        <a:rPr lang="it-IT" sz="1150" dirty="0"/>
                        <a:t>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04579518"/>
                  </a:ext>
                </a:extLst>
              </a:tr>
            </a:tbl>
          </a:graphicData>
        </a:graphic>
      </p:graphicFrame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282899D-2B74-49E1-8B2C-443B453D3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823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7D4176E9-6F49-4DF2-9BDD-C0C31A586C0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8523490"/>
              </p:ext>
            </p:extLst>
          </p:nvPr>
        </p:nvGraphicFramePr>
        <p:xfrm>
          <a:off x="727914" y="107759"/>
          <a:ext cx="11034345" cy="661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276">
                  <a:extLst>
                    <a:ext uri="{9D8B030D-6E8A-4147-A177-3AD203B41FA5}">
                      <a16:colId xmlns:a16="http://schemas.microsoft.com/office/drawing/2014/main" val="2455359336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211483299"/>
                    </a:ext>
                  </a:extLst>
                </a:gridCol>
                <a:gridCol w="5448994">
                  <a:extLst>
                    <a:ext uri="{9D8B030D-6E8A-4147-A177-3AD203B41FA5}">
                      <a16:colId xmlns:a16="http://schemas.microsoft.com/office/drawing/2014/main" val="1468196754"/>
                    </a:ext>
                  </a:extLst>
                </a:gridCol>
                <a:gridCol w="2472875">
                  <a:extLst>
                    <a:ext uri="{9D8B030D-6E8A-4147-A177-3AD203B41FA5}">
                      <a16:colId xmlns:a16="http://schemas.microsoft.com/office/drawing/2014/main" val="913519316"/>
                    </a:ext>
                  </a:extLst>
                </a:gridCol>
              </a:tblGrid>
              <a:tr h="548196">
                <a:tc>
                  <a:txBody>
                    <a:bodyPr/>
                    <a:lstStyle/>
                    <a:p>
                      <a:r>
                        <a:rPr lang="it-IT" dirty="0"/>
                        <a:t>Fase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Riferimento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fare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può servire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805868"/>
                  </a:ext>
                </a:extLst>
              </a:tr>
              <a:tr h="1276320">
                <a:tc>
                  <a:txBody>
                    <a:bodyPr/>
                    <a:lstStyle/>
                    <a:p>
                      <a:r>
                        <a:rPr lang="it-IT" sz="1400" b="1" dirty="0"/>
                        <a:t>PRESENTAZIONE DELLA PROPOSTA</a:t>
                      </a:r>
                    </a:p>
                    <a:p>
                      <a:endParaRPr lang="it-IT" sz="14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rgbClr val="33CCFF"/>
                          </a:solidFill>
                        </a:rPr>
                        <a:t>PRATICHE OPEN SCIENCE RACCOMANDATE</a:t>
                      </a:r>
                    </a:p>
                    <a:p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Standard Application Form</a:t>
                      </a:r>
                    </a:p>
                    <a:p>
                      <a:r>
                        <a:rPr lang="it-IT" sz="1400" b="1" dirty="0"/>
                        <a:t>Part B</a:t>
                      </a:r>
                    </a:p>
                    <a:p>
                      <a:r>
                        <a:rPr lang="it-IT" sz="1400" b="1" dirty="0"/>
                        <a:t>2. Impact</a:t>
                      </a:r>
                    </a:p>
                    <a:p>
                      <a:pPr marL="179388" indent="0"/>
                      <a:r>
                        <a:rPr lang="it-IT" sz="1400" b="1" dirty="0"/>
                        <a:t>2.2 </a:t>
                      </a:r>
                      <a:r>
                        <a:rPr lang="it-IT" sz="14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Measures</a:t>
                      </a:r>
                      <a:r>
                        <a:rPr lang="it-IT" sz="14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it-IT" sz="1400" b="1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maximise</a:t>
                      </a:r>
                      <a:r>
                        <a:rPr lang="it-IT" sz="14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impact </a:t>
                      </a:r>
                      <a:endParaRPr lang="it-IT" sz="1400" b="1" dirty="0"/>
                    </a:p>
                    <a:p>
                      <a:endParaRPr lang="it-IT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Describe the dissemination, exploitation and communication measures that are planned, and the target group(s) addressed</a:t>
                      </a: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Outline your strategy for the management of intellectual property</a:t>
                      </a:r>
                    </a:p>
                    <a:p>
                      <a:endParaRPr lang="en-US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Programme</a:t>
                      </a:r>
                      <a:r>
                        <a:rPr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guide p. 30-37</a:t>
                      </a:r>
                    </a:p>
                    <a:p>
                      <a:endParaRPr lang="en-US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dirty="0"/>
                        <a:t>We suggest you take a step-by-step approach to dissemination, exploitation and </a:t>
                      </a:r>
                      <a:r>
                        <a:rPr lang="en-US" sz="1000" dirty="0" err="1"/>
                        <a:t>communcation</a:t>
                      </a:r>
                      <a:r>
                        <a:rPr lang="en-US" sz="1000" dirty="0"/>
                        <a:t> when developing your proposals for an application. </a:t>
                      </a:r>
                    </a:p>
                    <a:p>
                      <a:endParaRPr lang="en-US" sz="1000" dirty="0"/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[clarify the relationship between exploitation and Open Science]</a:t>
                      </a:r>
                      <a:endParaRPr lang="it-IT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In questa sezione occorre fornire in modo </a:t>
                      </a:r>
                      <a:r>
                        <a:rPr lang="it-IT" sz="1400" b="1" dirty="0"/>
                        <a:t>schematico</a:t>
                      </a:r>
                      <a:r>
                        <a:rPr lang="it-IT" sz="1400" dirty="0"/>
                        <a:t> (con una tabella) le modalità di </a:t>
                      </a:r>
                      <a:r>
                        <a:rPr lang="it-IT" sz="1400" b="1" dirty="0"/>
                        <a:t>disseminazione, sfruttamento e comunicazione</a:t>
                      </a:r>
                      <a:r>
                        <a:rPr lang="it-IT" sz="1400" dirty="0"/>
                        <a:t>, tenendole distinte e collegate a uno specifico gruppo di destinatari [es.: Comunità scientifica 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 Preprint, articolo su rivista, conferenze; Società civile  Blog, voce di Wikipedia, video divulgativo].</a:t>
                      </a:r>
                    </a:p>
                    <a:p>
                      <a:r>
                        <a:rPr lang="it-IT" sz="1400" dirty="0">
                          <a:sym typeface="Symbol" panose="05050102010706020507" pitchFamily="18" charset="2"/>
                        </a:rPr>
                        <a:t>Il </a:t>
                      </a:r>
                      <a:r>
                        <a:rPr lang="it-IT" sz="1400" i="1" dirty="0">
                          <a:sym typeface="Symbol" panose="05050102010706020507" pitchFamily="18" charset="2"/>
                        </a:rPr>
                        <a:t>Piano di disseminazione 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andrà fornito al mese 6, se il progetto verrà approvato. Ma </a:t>
                      </a:r>
                      <a:r>
                        <a:rPr lang="it-IT" sz="1400" b="1" dirty="0">
                          <a:sym typeface="Symbol" panose="05050102010706020507" pitchFamily="18" charset="2"/>
                        </a:rPr>
                        <a:t>venite valutati sulla capacità di disseminare in modo aperto e tenendo conto di impatto scientifico, sociale, economico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.</a:t>
                      </a:r>
                    </a:p>
                    <a:p>
                      <a:r>
                        <a:rPr lang="it-IT" sz="1400" dirty="0">
                          <a:sym typeface="Symbol" panose="05050102010706020507" pitchFamily="18" charset="2"/>
                        </a:rPr>
                        <a:t>Occorre anche anticipare in che modo verrà </a:t>
                      </a:r>
                      <a:r>
                        <a:rPr lang="it-IT" sz="1400" b="1" dirty="0">
                          <a:sym typeface="Symbol" panose="05050102010706020507" pitchFamily="18" charset="2"/>
                        </a:rPr>
                        <a:t>gestita la proprietà intellettuale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 (brevetti, licenze aperte tipo Creative Commons…). Se il progetto verrà approvato bisognerà fornire una </a:t>
                      </a:r>
                      <a:r>
                        <a:rPr lang="it-IT" sz="1400" b="1" i="1" dirty="0" err="1">
                          <a:sym typeface="Symbol" panose="05050102010706020507" pitchFamily="18" charset="2"/>
                        </a:rPr>
                        <a:t>Results</a:t>
                      </a:r>
                      <a:r>
                        <a:rPr lang="it-IT" sz="1400" b="1" i="1" dirty="0">
                          <a:sym typeface="Symbol" panose="05050102010706020507" pitchFamily="18" charset="2"/>
                        </a:rPr>
                        <a:t> ownership list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.</a:t>
                      </a:r>
                    </a:p>
                    <a:p>
                      <a:r>
                        <a:rPr lang="it-IT" sz="1400" dirty="0">
                          <a:sym typeface="Symbol" panose="05050102010706020507" pitchFamily="18" charset="2"/>
                        </a:rPr>
                        <a:t>Suggerimenti per disseminazione aperta: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400" dirty="0">
                          <a:sym typeface="Symbol" panose="05050102010706020507" pitchFamily="18" charset="2"/>
                        </a:rPr>
                        <a:t>create una Comunità con l’acronimo del progetto nel repository </a:t>
                      </a:r>
                      <a:r>
                        <a:rPr lang="it-IT" sz="1400" dirty="0" err="1">
                          <a:sym typeface="Symbol" panose="05050102010706020507" pitchFamily="18" charset="2"/>
                        </a:rPr>
                        <a:t>Zenodo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 e inserite lì tutto il materiale collegato (preprint, versioni Open degli articoli, dati, software, immagini, presentazioni a convegni, video…). </a:t>
                      </a:r>
                      <a:r>
                        <a:rPr lang="it-IT" sz="1400" dirty="0" err="1">
                          <a:sym typeface="Symbol" panose="05050102010706020507" pitchFamily="18" charset="2"/>
                        </a:rPr>
                        <a:t>Zenodo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 assegna un DOI, identificativo persistente, primo passo per la gestione FAIR di tutti i risultati della ricerca. Per questo anche i deliverable del progetto andrebbero depositati qui e non su una pagina di sito web dalla URL instabile. I materiali possono avere diversi tipi di accesso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400" dirty="0">
                          <a:sym typeface="Symbol" panose="05050102010706020507" pitchFamily="18" charset="2"/>
                        </a:rPr>
                        <a:t>create un Project in Open Science Framework che funge da contenitore per tutto il materiale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400" dirty="0">
                          <a:sym typeface="Symbol" panose="05050102010706020507" pitchFamily="18" charset="2"/>
                        </a:rPr>
                        <a:t>utilizzate un Open Lab Notebook tipo </a:t>
                      </a:r>
                      <a:r>
                        <a:rPr lang="it-IT" sz="1400" dirty="0" err="1">
                          <a:sym typeface="Symbol" panose="05050102010706020507" pitchFamily="18" charset="2"/>
                        </a:rPr>
                        <a:t>Jupyter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 (che contiene tutto, testo, dati, codice eseguibile…) e rendetelo aperto il prima possibile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it-IT" sz="1400" dirty="0">
                          <a:sym typeface="Symbol" panose="05050102010706020507" pitchFamily="18" charset="2"/>
                        </a:rPr>
                        <a:t>Ricordate: in HEU ci sono 9 Key Impact Pathways, una delle quali, per Scientific Impact, è «</a:t>
                      </a:r>
                      <a:r>
                        <a:rPr lang="it-IT" sz="1400" dirty="0" err="1">
                          <a:sym typeface="Symbol" panose="05050102010706020507" pitchFamily="18" charset="2"/>
                        </a:rPr>
                        <a:t>Fostering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 </a:t>
                      </a:r>
                      <a:r>
                        <a:rPr lang="it-IT" sz="1400" dirty="0" err="1">
                          <a:sym typeface="Symbol" panose="05050102010706020507" pitchFamily="18" charset="2"/>
                        </a:rPr>
                        <a:t>diffusion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 of knowledge and Open Science» (HEU regulation 2021/695 </a:t>
                      </a:r>
                      <a:r>
                        <a:rPr lang="it-IT" sz="1400" dirty="0" err="1">
                          <a:sym typeface="Symbol" panose="05050102010706020507" pitchFamily="18" charset="2"/>
                        </a:rPr>
                        <a:t>Annex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 V). Tenetene conto.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it-IT" sz="1400" dirty="0">
                          <a:sym typeface="Symbol" panose="05050102010706020507" pitchFamily="18" charset="2"/>
                        </a:rPr>
                        <a:t>[</a:t>
                      </a:r>
                      <a:r>
                        <a:rPr lang="it-IT" sz="1400" dirty="0"/>
                        <a:t>lunghezza suggerita: </a:t>
                      </a:r>
                      <a:r>
                        <a:rPr lang="it-IT" sz="1400" dirty="0">
                          <a:sym typeface="Symbol" panose="05050102010706020507" pitchFamily="18" charset="2"/>
                        </a:rPr>
                        <a:t>5 pag.]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1" dirty="0"/>
                        <a:t>D1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Ten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simple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rules for innovative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dissemination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dirty="0"/>
                        <a:t>[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https://doi.org/10.1371/journal.pcbi.1007704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D2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Zenodo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[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https://zenodo.org/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D3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Open Science Framework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[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https://osf.io/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D4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EGI Open Notebook 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https://www.egi.eu/services/notebooks/]</a:t>
                      </a:r>
                      <a:endParaRPr lang="it-IT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it-IT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Per la gestione della </a:t>
                      </a:r>
                      <a:r>
                        <a:rPr lang="it-IT" sz="12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proprietà intellettuale e Right Ownership List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it-IT" sz="1200" b="1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D5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Annotated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Model Grant Agreement </a:t>
                      </a:r>
                    </a:p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it-IT" sz="12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Annex</a:t>
                      </a:r>
                      <a:r>
                        <a:rPr lang="it-IT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 IPR RULES pp. 132-135 [</a:t>
                      </a:r>
                      <a:r>
                        <a:rPr lang="it-IT" sz="10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https://ec.europa.eu/info/funding-tenders/opportunities/docs/2021-2027/</a:t>
                      </a:r>
                      <a:r>
                        <a:rPr lang="it-IT" sz="10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common</a:t>
                      </a:r>
                      <a:r>
                        <a:rPr lang="it-IT" sz="10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/guidance/aga_en.pdf</a:t>
                      </a:r>
                      <a:r>
                        <a:rPr lang="it-IT" sz="12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it-I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D6 </a:t>
                      </a:r>
                      <a:r>
                        <a:rPr kumimoji="0" lang="it-I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Open Science and Intellectual protection in Horizon Europe </a:t>
                      </a:r>
                      <a:r>
                        <a:rPr kumimoji="0" lang="it-IT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chiarisce il rapporto brevetti/Open Science</a:t>
                      </a:r>
                      <a:r>
                        <a:rPr kumimoji="0" lang="it-I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it-I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it-IT" sz="1000" b="0" i="0" u="none" strike="noStrike" kern="1200" noProof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https://intellectual-property-helpdesk.ec.europa.eu/news-events/news/open-science-vs-ipr-horizon-europe-which-one-wins-2021-09-17</a:t>
                      </a:r>
                      <a:r>
                        <a:rPr lang="it-IT" sz="1000" u="sng" kern="1200" noProof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_en</a:t>
                      </a:r>
                      <a:r>
                        <a:rPr kumimoji="0" lang="it-IT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it-IT" sz="1200" u="sng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it-IT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8870884"/>
                  </a:ext>
                </a:extLst>
              </a:tr>
            </a:tbl>
          </a:graphicData>
        </a:graphic>
      </p:graphicFrame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401D7B1-7E7F-4258-9095-3051F06F5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194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7D078258-866B-40EB-A446-907885B003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422159"/>
              </p:ext>
            </p:extLst>
          </p:nvPr>
        </p:nvGraphicFramePr>
        <p:xfrm>
          <a:off x="493516" y="1062715"/>
          <a:ext cx="11034345" cy="5030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276">
                  <a:extLst>
                    <a:ext uri="{9D8B030D-6E8A-4147-A177-3AD203B41FA5}">
                      <a16:colId xmlns:a16="http://schemas.microsoft.com/office/drawing/2014/main" val="2455359336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211483299"/>
                    </a:ext>
                  </a:extLst>
                </a:gridCol>
                <a:gridCol w="5448994">
                  <a:extLst>
                    <a:ext uri="{9D8B030D-6E8A-4147-A177-3AD203B41FA5}">
                      <a16:colId xmlns:a16="http://schemas.microsoft.com/office/drawing/2014/main" val="1468196754"/>
                    </a:ext>
                  </a:extLst>
                </a:gridCol>
                <a:gridCol w="2472875">
                  <a:extLst>
                    <a:ext uri="{9D8B030D-6E8A-4147-A177-3AD203B41FA5}">
                      <a16:colId xmlns:a16="http://schemas.microsoft.com/office/drawing/2014/main" val="913519316"/>
                    </a:ext>
                  </a:extLst>
                </a:gridCol>
              </a:tblGrid>
              <a:tr h="794024">
                <a:tc>
                  <a:txBody>
                    <a:bodyPr/>
                    <a:lstStyle/>
                    <a:p>
                      <a:r>
                        <a:rPr lang="it-IT" dirty="0"/>
                        <a:t>Fase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Riferimento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fare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può servire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805868"/>
                  </a:ext>
                </a:extLst>
              </a:tr>
              <a:tr h="1276320">
                <a:tc>
                  <a:txBody>
                    <a:bodyPr/>
                    <a:lstStyle/>
                    <a:p>
                      <a:r>
                        <a:rPr lang="it-IT" sz="1400" b="1" dirty="0"/>
                        <a:t>PRESENTAZIONE DELLA PROPOSTA</a:t>
                      </a:r>
                    </a:p>
                    <a:p>
                      <a:endParaRPr lang="it-IT" sz="14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rgbClr val="33CCFF"/>
                          </a:solidFill>
                        </a:rPr>
                        <a:t>PRATICHE OPEN SCIENCE RACCOMANDATE</a:t>
                      </a:r>
                    </a:p>
                    <a:p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Standard Application Form</a:t>
                      </a:r>
                    </a:p>
                    <a:p>
                      <a:r>
                        <a:rPr lang="it-IT" sz="1400" b="1" dirty="0"/>
                        <a:t>Part B</a:t>
                      </a:r>
                    </a:p>
                    <a:p>
                      <a:r>
                        <a:rPr lang="it-IT" sz="1400" b="1" dirty="0"/>
                        <a:t>3. </a:t>
                      </a:r>
                      <a:r>
                        <a:rPr lang="en-US" sz="1400" b="1" dirty="0"/>
                        <a:t>Quality and efficiency of the implementation</a:t>
                      </a:r>
                    </a:p>
                    <a:p>
                      <a:pPr marL="88900" indent="0"/>
                      <a:r>
                        <a:rPr lang="en-US" sz="1400" b="1" dirty="0"/>
                        <a:t>3.2 Capacity of participants and consortium as a whole</a:t>
                      </a:r>
                      <a:br>
                        <a:rPr lang="it-IT" sz="1400" dirty="0"/>
                      </a:br>
                      <a:endParaRPr lang="it-IT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Describe the consortium. How does it match the project’s objectives, and bring together the necessary disciplinary and inter-disciplinary knowledge. Show how this includes expertise in social sciences and humanities, open science practices,… </a:t>
                      </a:r>
                    </a:p>
                    <a:p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In questa sezione gli enti partecipanti devono </a:t>
                      </a:r>
                      <a:r>
                        <a:rPr lang="it-IT" sz="1400" b="1" dirty="0"/>
                        <a:t>dimostrare il proprio contributo alla solidità del consorzio</a:t>
                      </a:r>
                      <a:r>
                        <a:rPr lang="it-IT" sz="1400" dirty="0"/>
                        <a:t>, inclusa la </a:t>
                      </a:r>
                      <a:r>
                        <a:rPr lang="it-IT" sz="1400" b="1" dirty="0"/>
                        <a:t>capacità di fare Open Science.</a:t>
                      </a:r>
                    </a:p>
                    <a:p>
                      <a:r>
                        <a:rPr lang="it-IT" sz="1400" dirty="0"/>
                        <a:t>Vanno inclusi: competenze ed esperienze in pratiche Open, progetti di citizen science, infrastrutture presenti per facilitare le pratiche Open, collaborazioni con infrastrutture europee (ESFRI)…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/>
                        <a:t>[lunghezza suggerita:  3 pag. in totale, quindi circa 0.5 per pratiche OS]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it-IT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8870884"/>
                  </a:ext>
                </a:extLst>
              </a:tr>
            </a:tbl>
          </a:graphicData>
        </a:graphic>
      </p:graphicFrame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D5C6C25A-0D4F-4DF1-89FB-3994D5962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19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7D078258-866B-40EB-A446-907885B003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105659"/>
              </p:ext>
            </p:extLst>
          </p:nvPr>
        </p:nvGraphicFramePr>
        <p:xfrm>
          <a:off x="398711" y="25343"/>
          <a:ext cx="11034345" cy="6864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276">
                  <a:extLst>
                    <a:ext uri="{9D8B030D-6E8A-4147-A177-3AD203B41FA5}">
                      <a16:colId xmlns:a16="http://schemas.microsoft.com/office/drawing/2014/main" val="2455359336"/>
                    </a:ext>
                  </a:extLst>
                </a:gridCol>
                <a:gridCol w="2971801">
                  <a:extLst>
                    <a:ext uri="{9D8B030D-6E8A-4147-A177-3AD203B41FA5}">
                      <a16:colId xmlns:a16="http://schemas.microsoft.com/office/drawing/2014/main" val="2211483299"/>
                    </a:ext>
                  </a:extLst>
                </a:gridCol>
                <a:gridCol w="4563207">
                  <a:extLst>
                    <a:ext uri="{9D8B030D-6E8A-4147-A177-3AD203B41FA5}">
                      <a16:colId xmlns:a16="http://schemas.microsoft.com/office/drawing/2014/main" val="1468196754"/>
                    </a:ext>
                  </a:extLst>
                </a:gridCol>
                <a:gridCol w="1987061">
                  <a:extLst>
                    <a:ext uri="{9D8B030D-6E8A-4147-A177-3AD203B41FA5}">
                      <a16:colId xmlns:a16="http://schemas.microsoft.com/office/drawing/2014/main" val="913519316"/>
                    </a:ext>
                  </a:extLst>
                </a:gridCol>
              </a:tblGrid>
              <a:tr h="372222">
                <a:tc>
                  <a:txBody>
                    <a:bodyPr/>
                    <a:lstStyle/>
                    <a:p>
                      <a:r>
                        <a:rPr lang="it-IT" dirty="0"/>
                        <a:t>Fase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Riferimento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fare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può servire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805868"/>
                  </a:ext>
                </a:extLst>
              </a:tr>
              <a:tr h="6377817">
                <a:tc>
                  <a:txBody>
                    <a:bodyPr/>
                    <a:lstStyle/>
                    <a:p>
                      <a:r>
                        <a:rPr lang="it-IT" sz="1400" b="1" dirty="0"/>
                        <a:t>PROPOSTA APPROVATA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/>
                        <a:t>OBBLIGHI DERIVANTI DAL GRANT AGREEMENT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PRATICHE OPEN SCIENCE OBBLIGATORIE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PUBBLICAZIONI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b="1" dirty="0"/>
                        <a:t>Grant Agreement</a:t>
                      </a:r>
                    </a:p>
                    <a:p>
                      <a:r>
                        <a:rPr lang="it-IT" sz="1400" b="1" dirty="0" err="1"/>
                        <a:t>Annex</a:t>
                      </a:r>
                      <a:r>
                        <a:rPr lang="it-IT" sz="1400" b="1" dirty="0"/>
                        <a:t> 5</a:t>
                      </a:r>
                    </a:p>
                    <a:p>
                      <a:r>
                        <a:rPr lang="it-IT" sz="1400" b="1" dirty="0"/>
                        <a:t>Art. 17 </a:t>
                      </a:r>
                      <a:r>
                        <a:rPr lang="it-IT" sz="1400" b="1" dirty="0" err="1"/>
                        <a:t>Dissemination</a:t>
                      </a:r>
                      <a:br>
                        <a:rPr lang="it-IT" sz="1400" dirty="0"/>
                      </a:br>
                      <a:endParaRPr lang="it-IT" sz="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beneficiaries must disseminate their results as soon as feasible […]</a:t>
                      </a:r>
                    </a:p>
                    <a:p>
                      <a:r>
                        <a:rPr lang="en-US" sz="10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Open science: open access to scientific publications</a:t>
                      </a: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beneficiaries must ensure open access </a:t>
                      </a:r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to peer-reviewed scientific publications</a:t>
                      </a: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relating to their results. In particular, they must ensure that:</a:t>
                      </a:r>
                    </a:p>
                    <a:p>
                      <a:pPr marL="171450" indent="-171450" algn="l" defTabSz="914400" rtl="0" eaLnBrk="1" latinLnBrk="0" hangingPunct="1">
                        <a:buFontTx/>
                        <a:buChar char="-"/>
                      </a:pPr>
                      <a:r>
                        <a:rPr lang="en-US" sz="10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at the latest at the time of publication</a:t>
                      </a: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a machine-readable electronic copy of the published version, or the final peer-reviewed manuscript accepted for publication</a:t>
                      </a:r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is deposited in a trusted repository </a:t>
                      </a: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 scientific publications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immediate open access is provided </a:t>
                      </a: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 the deposited publication via the repository, under the latest available version of the Creative Commons Attribution International Public </a:t>
                      </a:r>
                      <a:r>
                        <a:rPr lang="en-US" sz="10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Licence</a:t>
                      </a: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CC BY</a:t>
                      </a: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or a </a:t>
                      </a:r>
                      <a:r>
                        <a:rPr lang="en-US" sz="10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licence</a:t>
                      </a: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with equivalent rights; for monographs and other long-text formats, the </a:t>
                      </a:r>
                      <a:r>
                        <a:rPr lang="en-US" sz="10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licence</a:t>
                      </a: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may exclude commercial uses and derivative works (e.g. CC BY-NC, CC BY-ND)</a:t>
                      </a:r>
                    </a:p>
                    <a:p>
                      <a:pPr marL="171450" indent="-171450" algn="l" defTabSz="914400" rtl="0" eaLnBrk="1" latinLnBrk="0" hangingPunct="1">
                        <a:buFontTx/>
                        <a:buChar char="-"/>
                      </a:pPr>
                      <a:r>
                        <a:rPr lang="en-US" sz="10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information </a:t>
                      </a: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 given via the repository about any research output or any other tools and </a:t>
                      </a:r>
                      <a:r>
                        <a:rPr lang="en-US" sz="10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instruments needed to validate</a:t>
                      </a: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the conclusions of the scientific publication.</a:t>
                      </a:r>
                    </a:p>
                    <a:p>
                      <a:pPr marL="0" indent="0" algn="l" defTabSz="914400" rtl="0" eaLnBrk="1" latinLnBrk="0" hangingPunct="1">
                        <a:buFontTx/>
                        <a:buNone/>
                      </a:pP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Beneficiaries (or authors) </a:t>
                      </a:r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must retain sufficient intellectual property rights to comply with the open access requirements.</a:t>
                      </a:r>
                    </a:p>
                    <a:p>
                      <a:pPr marL="0" indent="0" algn="l" defTabSz="914400" rtl="0" eaLnBrk="1" latinLnBrk="0" hangingPunct="1">
                        <a:buFontTx/>
                        <a:buNone/>
                      </a:pPr>
                      <a:endParaRPr lang="en-US" sz="1000" b="1" i="0" u="none" strike="noStrike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Only publication fees in full open access venues for peer-reviewed scientific publications are eligible for reimbursement.</a:t>
                      </a:r>
                    </a:p>
                    <a:p>
                      <a:endParaRPr lang="en-US" sz="800" b="1" i="0" u="none" strike="noStrike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Annotated</a:t>
                      </a: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Model Grant Agreement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Annex</a:t>
                      </a: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Art. 17 Open Science p. 155-158</a:t>
                      </a:r>
                      <a:endParaRPr lang="it-IT" sz="1000" b="1" i="0" u="none" strike="noStrike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300" dirty="0"/>
                        <a:t>La regole per Open Access alle pubblicazioni prevedono, per la versione finale </a:t>
                      </a:r>
                      <a:r>
                        <a:rPr lang="it-IT" sz="1300" dirty="0" err="1"/>
                        <a:t>referata</a:t>
                      </a:r>
                      <a:r>
                        <a:rPr lang="it-IT" sz="1300" dirty="0"/>
                        <a:t> (il preprint NON è sufficiente):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300" b="1" dirty="0"/>
                        <a:t>depositare</a:t>
                      </a:r>
                      <a:r>
                        <a:rPr lang="it-IT" sz="1300" dirty="0"/>
                        <a:t> in un </a:t>
                      </a:r>
                      <a:r>
                        <a:rPr lang="it-IT" sz="1300" dirty="0">
                          <a:solidFill>
                            <a:srgbClr val="FF0000"/>
                          </a:solidFill>
                        </a:rPr>
                        <a:t>archivio Open «affidabile» </a:t>
                      </a:r>
                      <a:r>
                        <a:rPr lang="it-IT" sz="1300" dirty="0"/>
                        <a:t>[cfr. slide 9 e 10] sempre, anche se si è pubblicato su rivista Open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300" b="1" dirty="0"/>
                        <a:t>dare accesso immediato</a:t>
                      </a:r>
                      <a:r>
                        <a:rPr lang="it-IT" sz="1300" dirty="0"/>
                        <a:t>, ovvero zero embargo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it-IT" sz="1300" dirty="0"/>
                        <a:t>Gli autori </a:t>
                      </a:r>
                      <a:r>
                        <a:rPr lang="it-IT" sz="1300" b="1" dirty="0"/>
                        <a:t>devono mantenere i diritti </a:t>
                      </a:r>
                      <a:r>
                        <a:rPr lang="it-IT" sz="1300" dirty="0"/>
                        <a:t>per poter essere conformi a queste richieste, aggiungendo ove necessario una </a:t>
                      </a:r>
                      <a:r>
                        <a:rPr lang="it-IT" sz="1300" dirty="0">
                          <a:solidFill>
                            <a:srgbClr val="FF0000"/>
                          </a:solidFill>
                        </a:rPr>
                        <a:t>clausola ai contratti</a:t>
                      </a:r>
                      <a:r>
                        <a:rPr lang="it-IT" sz="1300" dirty="0"/>
                        <a:t> (testo in </a:t>
                      </a:r>
                      <a:r>
                        <a:rPr lang="it-IT" sz="1300" dirty="0" err="1"/>
                        <a:t>Programme</a:t>
                      </a:r>
                      <a:r>
                        <a:rPr lang="it-IT" sz="1300" dirty="0"/>
                        <a:t> Guide, p. 49 e slide 10) 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it-IT" sz="1300" dirty="0"/>
                        <a:t>NON significa che c’è obbligo a pubblicare su una rivista Open Access. In sostanza, è possibile: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it-IT" sz="1300" b="1" dirty="0"/>
                        <a:t>Pubblicare sulla piattaforma Open </a:t>
                      </a:r>
                      <a:r>
                        <a:rPr lang="it-IT" sz="1300" b="1" dirty="0" err="1"/>
                        <a:t>Research</a:t>
                      </a:r>
                      <a:r>
                        <a:rPr lang="it-IT" sz="1300" b="1" dirty="0"/>
                        <a:t> Europe</a:t>
                      </a:r>
                      <a:r>
                        <a:rPr lang="it-IT" sz="1300" dirty="0"/>
                        <a:t>, fornita dalla Commissione. È gratuita, prevede deposito, accesso immediato e open peer review [pratica Open Science raccomandata]. Con questo si è conformi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it-IT" sz="1300" b="1" dirty="0"/>
                        <a:t>Pubblicare su una rivista Open Access</a:t>
                      </a:r>
                      <a:r>
                        <a:rPr lang="it-IT" sz="1300" dirty="0"/>
                        <a:t>. Possono esserci dei costi. In questa caso si può </a:t>
                      </a:r>
                      <a:r>
                        <a:rPr lang="it-IT" sz="1300" b="1" dirty="0"/>
                        <a:t>depositare la versione pubblicata</a:t>
                      </a:r>
                      <a:r>
                        <a:rPr lang="it-IT" sz="1300" dirty="0"/>
                        <a:t>. Il deposito va effettuato su un </a:t>
                      </a:r>
                      <a:r>
                        <a:rPr lang="it-IT" sz="1300" dirty="0">
                          <a:solidFill>
                            <a:srgbClr val="FF0000"/>
                          </a:solidFill>
                        </a:rPr>
                        <a:t>archivio affidabile</a:t>
                      </a:r>
                      <a:r>
                        <a:rPr lang="it-IT" sz="1300" dirty="0"/>
                        <a:t> [cfr. slide 9 e 10]. </a:t>
                      </a:r>
                      <a:r>
                        <a:rPr lang="it-IT" sz="1300" b="1" dirty="0"/>
                        <a:t>Solo i costi per le riviste Open Access pure sono rimborsabili</a:t>
                      </a:r>
                      <a:r>
                        <a:rPr lang="it-IT" sz="1300" dirty="0"/>
                        <a:t>. Sono </a:t>
                      </a:r>
                      <a:r>
                        <a:rPr lang="it-IT" sz="1300" b="1" dirty="0">
                          <a:solidFill>
                            <a:srgbClr val="FF0000"/>
                          </a:solidFill>
                        </a:rPr>
                        <a:t>escluse dal rimborso le riviste ibride </a:t>
                      </a:r>
                      <a:r>
                        <a:rPr lang="it-IT" sz="1300" dirty="0"/>
                        <a:t>(riviste tradizionali con opzione Open).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it-IT" sz="1300" b="1" dirty="0"/>
                        <a:t>Pubblicare su una rivista tradizionale</a:t>
                      </a:r>
                      <a:r>
                        <a:rPr lang="it-IT" sz="1300" dirty="0"/>
                        <a:t>. Va </a:t>
                      </a:r>
                      <a:r>
                        <a:rPr lang="it-IT" sz="1300" b="1" dirty="0"/>
                        <a:t>verificato eventuale periodo di embargo</a:t>
                      </a:r>
                      <a:r>
                        <a:rPr lang="it-IT" sz="1300" dirty="0"/>
                        <a:t> su SHERPA </a:t>
                      </a:r>
                      <a:r>
                        <a:rPr lang="it-IT" sz="1300" dirty="0" err="1"/>
                        <a:t>RoMEO</a:t>
                      </a:r>
                      <a:r>
                        <a:rPr lang="it-IT" sz="1300" dirty="0"/>
                        <a:t>. In caso di embargo, al momento della firma del contratto va aggiunta la </a:t>
                      </a:r>
                      <a:r>
                        <a:rPr lang="it-IT" sz="1300" b="1" dirty="0"/>
                        <a:t>clausola con la quale si mantiene il diritto di depositare la versione finale </a:t>
                      </a:r>
                      <a:r>
                        <a:rPr lang="it-IT" sz="1300" dirty="0"/>
                        <a:t>(</a:t>
                      </a:r>
                      <a:r>
                        <a:rPr lang="it-IT" sz="1300" dirty="0" err="1"/>
                        <a:t>postprint</a:t>
                      </a:r>
                      <a:r>
                        <a:rPr lang="it-IT" sz="1300" dirty="0"/>
                        <a:t>) </a:t>
                      </a:r>
                      <a:r>
                        <a:rPr lang="it-IT" sz="1300" b="1" dirty="0"/>
                        <a:t>e dare accesso immediato</a:t>
                      </a:r>
                      <a:r>
                        <a:rPr lang="it-IT" sz="1300" dirty="0"/>
                        <a:t> in un </a:t>
                      </a:r>
                      <a:r>
                        <a:rPr lang="it-IT" sz="1300" dirty="0">
                          <a:solidFill>
                            <a:srgbClr val="FF0000"/>
                          </a:solidFill>
                        </a:rPr>
                        <a:t>archivio affidabile</a:t>
                      </a:r>
                      <a:r>
                        <a:rPr lang="it-IT" sz="1300" dirty="0"/>
                        <a:t>, con licenza Creative Commons BY. Se si decide di pubblicare con </a:t>
                      </a:r>
                      <a:r>
                        <a:rPr lang="it-IT" sz="1300" b="1" dirty="0"/>
                        <a:t>l’opzione Open (ibrida) i costi NON vengono rimborsati.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it-IT" sz="1400" dirty="0"/>
                        <a:t>Per i libri, vengono rimborsati solo i costi per online, non per la stampa. La licenza può essere più restrittiva (BY-NC-ND).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b="1" dirty="0"/>
                        <a:t>E1 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Open Research Europe </a:t>
                      </a:r>
                      <a:r>
                        <a:rPr lang="it-IT" sz="1200" b="0" dirty="0"/>
                        <a:t>[</a:t>
                      </a:r>
                      <a:r>
                        <a:rPr lang="it-IT" sz="1200" b="0" dirty="0">
                          <a:hlinkClick r:id="rId2"/>
                        </a:rPr>
                        <a:t>https://open-research-europe.ec.europa.eu</a:t>
                      </a:r>
                      <a:r>
                        <a:rPr lang="it-IT" sz="1200" b="0" dirty="0"/>
                        <a:t>/]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b="1" dirty="0"/>
                        <a:t>E2</a:t>
                      </a:r>
                      <a:r>
                        <a:rPr lang="it-IT" sz="1200" dirty="0"/>
                        <a:t> 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SHERPA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RoMEO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dirty="0"/>
                        <a:t>per verificare eventuale embargo</a:t>
                      </a:r>
                      <a:br>
                        <a:rPr lang="it-IT" sz="1200" dirty="0"/>
                      </a:br>
                      <a:r>
                        <a:rPr lang="it-IT" sz="1200" dirty="0"/>
                        <a:t>[</a:t>
                      </a:r>
                      <a:r>
                        <a:rPr lang="it-IT" sz="1200" dirty="0">
                          <a:hlinkClick r:id="rId3"/>
                        </a:rPr>
                        <a:t>https://v2.sherpa.ac.uk/romeo/]</a:t>
                      </a:r>
                      <a:endParaRPr lang="it-IT" sz="12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b="1" dirty="0"/>
                        <a:t>E3</a:t>
                      </a:r>
                      <a:r>
                        <a:rPr lang="it-IT" sz="1200" dirty="0"/>
                        <a:t> 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Directory of Open Access Journals </a:t>
                      </a:r>
                      <a:r>
                        <a:rPr lang="it-IT" sz="1200" dirty="0"/>
                        <a:t>per cercare una rivista Open [</a:t>
                      </a:r>
                      <a:r>
                        <a:rPr lang="it-IT" sz="1200" dirty="0">
                          <a:hlinkClick r:id="rId4"/>
                        </a:rPr>
                        <a:t>https://doaj.org/</a:t>
                      </a:r>
                      <a:r>
                        <a:rPr lang="it-IT" sz="1200" dirty="0"/>
                        <a:t>]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b="1" dirty="0"/>
                        <a:t>E4 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Open Access book toolkit </a:t>
                      </a:r>
                      <a:r>
                        <a:rPr lang="it-IT" sz="1200" dirty="0"/>
                        <a:t>per opzioni di pubblicazione libri</a:t>
                      </a:r>
                      <a:br>
                        <a:rPr lang="it-IT" sz="1200" dirty="0"/>
                      </a:br>
                      <a:r>
                        <a:rPr lang="it-IT" sz="1200" dirty="0"/>
                        <a:t>[</a:t>
                      </a:r>
                      <a:r>
                        <a:rPr lang="it-IT" sz="1200" dirty="0">
                          <a:hlinkClick r:id="rId5"/>
                        </a:rPr>
                        <a:t>https://www.oabooks-toolkit.org/</a:t>
                      </a:r>
                      <a:r>
                        <a:rPr lang="it-IT" sz="1200" dirty="0"/>
                        <a:t>]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b="1" dirty="0"/>
                        <a:t>E5</a:t>
                      </a:r>
                      <a:r>
                        <a:rPr lang="it-IT" sz="1200" dirty="0"/>
                        <a:t> 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Licenze Creative Commons</a:t>
                      </a:r>
                      <a:r>
                        <a:rPr lang="it-IT" sz="1200" dirty="0"/>
                        <a:t> [</a:t>
                      </a:r>
                      <a:r>
                        <a:rPr lang="it-IT" sz="1200" dirty="0">
                          <a:hlinkClick r:id="rId6"/>
                        </a:rPr>
                        <a:t>https://creativecommons.it/chapterIT/index.php/license-your-work/]</a:t>
                      </a:r>
                      <a:endParaRPr lang="it-IT" sz="1200" dirty="0"/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1" dirty="0"/>
                        <a:t>E6</a:t>
                      </a:r>
                      <a:r>
                        <a:rPr lang="it-IT" sz="1200" dirty="0"/>
                        <a:t>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Programme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guide </a:t>
                      </a:r>
                      <a:r>
                        <a:rPr lang="it-IT" sz="1200" dirty="0"/>
                        <a:t>p. 49 tabella con le licenze e cosa viene permesso </a:t>
                      </a:r>
                      <a:r>
                        <a:rPr lang="it-IT" sz="1200" b="0" dirty="0"/>
                        <a:t>[</a:t>
                      </a:r>
                      <a:r>
                        <a:rPr lang="it-IT" sz="1200" b="0" dirty="0">
                          <a:hlinkClick r:id="rId7"/>
                        </a:rPr>
                        <a:t>https://ec.europa.eu/info/funding-tenders/opportunities/docs/2021-2027/horizon/guidance/programme-guide_horizon_en.pdf</a:t>
                      </a:r>
                      <a:r>
                        <a:rPr lang="it-IT" sz="1200" b="0" dirty="0"/>
                        <a:t>]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it-IT" sz="1200" dirty="0"/>
                        <a:t>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it-I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8870884"/>
                  </a:ext>
                </a:extLst>
              </a:tr>
            </a:tbl>
          </a:graphicData>
        </a:graphic>
      </p:graphicFrame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F2E3214-E8F5-4248-8C4F-B5DBDC1B1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856" y="6356350"/>
            <a:ext cx="2743200" cy="365125"/>
          </a:xfrm>
        </p:spPr>
        <p:txBody>
          <a:bodyPr/>
          <a:lstStyle/>
          <a:p>
            <a:fld id="{C897A8A3-AC49-4C97-9D53-2C05D629DE6D}" type="slidenum">
              <a:rPr lang="it-IT" smtClean="0"/>
              <a:t>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77406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4">
            <a:extLst>
              <a:ext uri="{FF2B5EF4-FFF2-40B4-BE49-F238E27FC236}">
                <a16:creationId xmlns:a16="http://schemas.microsoft.com/office/drawing/2014/main" id="{1D1FAD94-4662-4FC9-861A-38D0B5873F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9455830"/>
              </p:ext>
            </p:extLst>
          </p:nvPr>
        </p:nvGraphicFramePr>
        <p:xfrm>
          <a:off x="442038" y="117834"/>
          <a:ext cx="11034345" cy="6690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276">
                  <a:extLst>
                    <a:ext uri="{9D8B030D-6E8A-4147-A177-3AD203B41FA5}">
                      <a16:colId xmlns:a16="http://schemas.microsoft.com/office/drawing/2014/main" val="2455359336"/>
                    </a:ext>
                  </a:extLst>
                </a:gridCol>
                <a:gridCol w="2971801">
                  <a:extLst>
                    <a:ext uri="{9D8B030D-6E8A-4147-A177-3AD203B41FA5}">
                      <a16:colId xmlns:a16="http://schemas.microsoft.com/office/drawing/2014/main" val="2211483299"/>
                    </a:ext>
                  </a:extLst>
                </a:gridCol>
                <a:gridCol w="4563207">
                  <a:extLst>
                    <a:ext uri="{9D8B030D-6E8A-4147-A177-3AD203B41FA5}">
                      <a16:colId xmlns:a16="http://schemas.microsoft.com/office/drawing/2014/main" val="1468196754"/>
                    </a:ext>
                  </a:extLst>
                </a:gridCol>
                <a:gridCol w="1987061">
                  <a:extLst>
                    <a:ext uri="{9D8B030D-6E8A-4147-A177-3AD203B41FA5}">
                      <a16:colId xmlns:a16="http://schemas.microsoft.com/office/drawing/2014/main" val="913519316"/>
                    </a:ext>
                  </a:extLst>
                </a:gridCol>
              </a:tblGrid>
              <a:tr h="655430">
                <a:tc>
                  <a:txBody>
                    <a:bodyPr/>
                    <a:lstStyle/>
                    <a:p>
                      <a:r>
                        <a:rPr lang="it-IT" dirty="0"/>
                        <a:t>Fase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Riferimento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fare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Cosa può servire</a:t>
                      </a:r>
                    </a:p>
                  </a:txBody>
                  <a:tcPr anchor="ctr"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805868"/>
                  </a:ext>
                </a:extLst>
              </a:tr>
              <a:tr h="5660571">
                <a:tc>
                  <a:txBody>
                    <a:bodyPr/>
                    <a:lstStyle/>
                    <a:p>
                      <a:r>
                        <a:rPr lang="it-IT" sz="1400" b="1" dirty="0"/>
                        <a:t>PROPOSTA APPROVATA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/>
                        <a:t>OBBLIGHI DERIVANTI DAL GRANT AGREEMENT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PRATICHE OPEN SCIENCE OBBLIGATORIE</a:t>
                      </a:r>
                    </a:p>
                    <a:p>
                      <a:endParaRPr lang="it-IT" sz="1400" dirty="0"/>
                    </a:p>
                    <a:p>
                      <a:r>
                        <a:rPr lang="it-IT" sz="1400" dirty="0">
                          <a:solidFill>
                            <a:srgbClr val="3367C2"/>
                          </a:solidFill>
                        </a:rPr>
                        <a:t>DATI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b="1" dirty="0"/>
                        <a:t>Grant Agreement</a:t>
                      </a:r>
                    </a:p>
                    <a:p>
                      <a:r>
                        <a:rPr lang="it-IT" sz="1400" b="1" dirty="0" err="1"/>
                        <a:t>Annex</a:t>
                      </a:r>
                      <a:r>
                        <a:rPr lang="it-IT" sz="1400" b="1" dirty="0"/>
                        <a:t> 5</a:t>
                      </a:r>
                    </a:p>
                    <a:p>
                      <a:r>
                        <a:rPr lang="it-IT" sz="1400" b="1" dirty="0"/>
                        <a:t>Art. 17 </a:t>
                      </a:r>
                      <a:r>
                        <a:rPr lang="it-IT" sz="1400" b="1" dirty="0" err="1"/>
                        <a:t>Dissemination</a:t>
                      </a:r>
                      <a:br>
                        <a:rPr lang="it-IT" sz="1400" dirty="0"/>
                      </a:br>
                      <a:endParaRPr lang="it-IT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beneficiaries must disseminate their results as soon as feasible […]</a:t>
                      </a:r>
                    </a:p>
                    <a:p>
                      <a:r>
                        <a:rPr lang="en-US" sz="10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Open science: research data management</a:t>
                      </a:r>
                    </a:p>
                    <a:p>
                      <a:endParaRPr lang="en-US" sz="1000" b="0" i="1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beneficiaries </a:t>
                      </a:r>
                      <a:r>
                        <a:rPr lang="en-US" sz="10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must manage </a:t>
                      </a:r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digital research data generated in the action (‘data’) </a:t>
                      </a:r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responsibly, in line with the FAIR principles </a:t>
                      </a:r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and by taking all of the following actions:</a:t>
                      </a:r>
                    </a:p>
                    <a:p>
                      <a:pPr marL="176213" indent="-176213"/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establish a </a:t>
                      </a:r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data management plan (‘DMP</a:t>
                      </a:r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’) (and regularly update it)</a:t>
                      </a:r>
                    </a:p>
                    <a:p>
                      <a:pPr marL="176213" indent="-176213"/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as soon as possible and within the deadlines set out in the DMP, </a:t>
                      </a:r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deposit the data in a trusted repository</a:t>
                      </a:r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 if required in the call conditions, this repository must be federated in the EOSC in compliance with EOSC requirements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US" sz="10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as soon as possible </a:t>
                      </a:r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and within the deadlines set out in the DMP</a:t>
                      </a:r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ensure open access — via the repository — to the deposited data</a:t>
                      </a:r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under the latest available version of the Creative Commons Attribution International Public License (CC BY) or Creative Commons Public Domain Dedication (CC 0) or a </a:t>
                      </a:r>
                      <a:r>
                        <a:rPr lang="en-US" sz="10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licence</a:t>
                      </a:r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with equivalent rights, following the principle ‘</a:t>
                      </a:r>
                      <a:r>
                        <a:rPr lang="en-US" sz="10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as open as possible as closed as necessary</a:t>
                      </a:r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’ […]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provide information via the repository about any research output or any other tools and instruments needed to re-use or validate the data.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it-IT" sz="10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Annotated</a:t>
                      </a: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Model Grant Agreement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Annex</a:t>
                      </a: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Art. 17 Open Science p. 158-161</a:t>
                      </a:r>
                      <a:endParaRPr lang="it-IT" sz="10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300" dirty="0"/>
                        <a:t>La regole per </a:t>
                      </a:r>
                      <a:r>
                        <a:rPr lang="it-IT" sz="1300" b="1" dirty="0"/>
                        <a:t>Open Access ai dati </a:t>
                      </a:r>
                      <a:r>
                        <a:rPr lang="it-IT" sz="1300" dirty="0"/>
                        <a:t>prevedono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it-IT" sz="1300" dirty="0"/>
                        <a:t>Gestione responsabile secondo i </a:t>
                      </a:r>
                      <a:r>
                        <a:rPr lang="it-IT" sz="1300" b="1" dirty="0"/>
                        <a:t>principi FAIR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it-IT" sz="1300" dirty="0"/>
                        <a:t>La stesura di un </a:t>
                      </a:r>
                      <a:r>
                        <a:rPr lang="it-IT" sz="1300" b="1" dirty="0"/>
                        <a:t>Data Management Plan (DMP) </a:t>
                      </a:r>
                      <a:r>
                        <a:rPr lang="it-IT" sz="1300" dirty="0"/>
                        <a:t>che dettagli le scelte in tema di gestione dei dati e venga aggiornato periodicamente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it-IT" sz="1300" dirty="0"/>
                        <a:t>Il </a:t>
                      </a:r>
                      <a:r>
                        <a:rPr lang="it-IT" sz="1300" b="1" dirty="0"/>
                        <a:t>deposito dei dati </a:t>
                      </a:r>
                      <a:r>
                        <a:rPr lang="it-IT" sz="1300" dirty="0"/>
                        <a:t>in un </a:t>
                      </a:r>
                      <a:r>
                        <a:rPr lang="it-IT" sz="1300" dirty="0">
                          <a:solidFill>
                            <a:srgbClr val="FF0000"/>
                          </a:solidFill>
                        </a:rPr>
                        <a:t>archivio affidabile*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it-IT" sz="1300" b="1" dirty="0"/>
                        <a:t>Accesso il più presto possibile</a:t>
                      </a:r>
                      <a:r>
                        <a:rPr lang="it-IT" sz="1300" dirty="0"/>
                        <a:t>, secondo quanto previsto dal DMP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it-IT" sz="1300" dirty="0"/>
                        <a:t>Informazioni su ogni </a:t>
                      </a:r>
                      <a:r>
                        <a:rPr lang="it-IT" sz="1300" b="1" dirty="0"/>
                        <a:t>strumento atto a validare o riusare </a:t>
                      </a:r>
                      <a:r>
                        <a:rPr lang="it-IT" sz="1300" dirty="0"/>
                        <a:t>i dati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it-IT" sz="1300" dirty="0"/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it-IT" sz="1300" dirty="0"/>
                        <a:t>Per il DMP si possono usare </a:t>
                      </a:r>
                      <a:r>
                        <a:rPr lang="it-IT" sz="1300" dirty="0" err="1"/>
                        <a:t>DMPonline</a:t>
                      </a:r>
                      <a:r>
                        <a:rPr lang="it-IT" sz="1300" dirty="0"/>
                        <a:t> o Data </a:t>
                      </a:r>
                      <a:r>
                        <a:rPr lang="it-IT" sz="1300" dirty="0" err="1"/>
                        <a:t>Stewardship</a:t>
                      </a:r>
                      <a:r>
                        <a:rPr lang="it-IT" sz="1300" dirty="0"/>
                        <a:t> </a:t>
                      </a:r>
                      <a:r>
                        <a:rPr lang="it-IT" sz="1300" dirty="0" err="1"/>
                        <a:t>Wizard</a:t>
                      </a:r>
                      <a:r>
                        <a:rPr lang="it-IT" sz="1300" dirty="0"/>
                        <a:t> o modelli di DMP messi a disposizione dal vostro ateneo.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it-IT" sz="1300" dirty="0"/>
                        <a:t>Il DMP è un modo strutturato per pensare ai dati. Deve essere sintetico, schematico e specifico.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it-IT" sz="1300" dirty="0"/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it-IT" sz="1300" b="1" dirty="0"/>
                        <a:t>FAIR</a:t>
                      </a:r>
                      <a:r>
                        <a:rPr lang="it-IT" sz="1300" dirty="0"/>
                        <a:t> (</a:t>
                      </a:r>
                      <a:r>
                        <a:rPr lang="it-IT" sz="1300" dirty="0" err="1"/>
                        <a:t>Findable</a:t>
                      </a:r>
                      <a:r>
                        <a:rPr lang="it-IT" sz="1300" dirty="0"/>
                        <a:t>, </a:t>
                      </a:r>
                      <a:r>
                        <a:rPr lang="it-IT" sz="1300" dirty="0" err="1"/>
                        <a:t>Accessible</a:t>
                      </a:r>
                      <a:r>
                        <a:rPr lang="it-IT" sz="1300" dirty="0"/>
                        <a:t>, </a:t>
                      </a:r>
                      <a:r>
                        <a:rPr lang="it-IT" sz="1300" dirty="0" err="1"/>
                        <a:t>Interoperable</a:t>
                      </a:r>
                      <a:r>
                        <a:rPr lang="it-IT" sz="1300" dirty="0"/>
                        <a:t>, </a:t>
                      </a:r>
                      <a:r>
                        <a:rPr lang="it-IT" sz="1300" dirty="0" err="1"/>
                        <a:t>Reusable</a:t>
                      </a:r>
                      <a:r>
                        <a:rPr lang="it-IT" sz="1300" dirty="0"/>
                        <a:t>) </a:t>
                      </a:r>
                      <a:r>
                        <a:rPr lang="it-IT" sz="1300" b="1" dirty="0"/>
                        <a:t>non significa Open</a:t>
                      </a:r>
                      <a:r>
                        <a:rPr lang="it-IT" sz="1300" dirty="0"/>
                        <a:t>. Significa che i dati devono essere Accessibili in un archivio con diverse possibili condizioni di accesso (aperto, riservato, chiuso, sotto embargo). Il principio generale è </a:t>
                      </a:r>
                      <a:r>
                        <a:rPr lang="it-IT" sz="1300" b="1" dirty="0"/>
                        <a:t>«</a:t>
                      </a:r>
                      <a:r>
                        <a:rPr lang="it-IT" sz="1300" b="1" dirty="0" err="1"/>
                        <a:t>as</a:t>
                      </a:r>
                      <a:r>
                        <a:rPr lang="it-IT" sz="1300" b="1" dirty="0"/>
                        <a:t> open </a:t>
                      </a:r>
                      <a:r>
                        <a:rPr lang="it-IT" sz="1300" b="1" dirty="0" err="1"/>
                        <a:t>as</a:t>
                      </a:r>
                      <a:r>
                        <a:rPr lang="it-IT" sz="1300" b="1" dirty="0"/>
                        <a:t> </a:t>
                      </a:r>
                      <a:r>
                        <a:rPr lang="it-IT" sz="1300" b="1" dirty="0" err="1"/>
                        <a:t>possible</a:t>
                      </a:r>
                      <a:r>
                        <a:rPr lang="it-IT" sz="1300" b="1" dirty="0"/>
                        <a:t>, </a:t>
                      </a:r>
                      <a:r>
                        <a:rPr lang="it-IT" sz="1300" b="1" dirty="0" err="1"/>
                        <a:t>as</a:t>
                      </a:r>
                      <a:r>
                        <a:rPr lang="it-IT" sz="1300" b="1" dirty="0"/>
                        <a:t> </a:t>
                      </a:r>
                      <a:r>
                        <a:rPr lang="it-IT" sz="1300" b="1" dirty="0" err="1"/>
                        <a:t>closed</a:t>
                      </a:r>
                      <a:r>
                        <a:rPr lang="it-IT" sz="1300" b="1" dirty="0"/>
                        <a:t> </a:t>
                      </a:r>
                      <a:r>
                        <a:rPr lang="it-IT" sz="1300" b="1" dirty="0" err="1"/>
                        <a:t>as</a:t>
                      </a:r>
                      <a:r>
                        <a:rPr lang="it-IT" sz="1300" b="1" dirty="0"/>
                        <a:t> </a:t>
                      </a:r>
                      <a:r>
                        <a:rPr lang="it-IT" sz="1300" b="1" dirty="0" err="1"/>
                        <a:t>necessary</a:t>
                      </a:r>
                      <a:r>
                        <a:rPr lang="it-IT" sz="1300" b="1" dirty="0"/>
                        <a:t>». Eventuali motivi cogenti per tenere chiusi i dati vanno dettagliati nel DMP.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it-IT" sz="1300" dirty="0"/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it-IT" sz="1300" dirty="0"/>
                        <a:t>*</a:t>
                      </a:r>
                      <a:r>
                        <a:rPr lang="it-IT" sz="1300" dirty="0">
                          <a:solidFill>
                            <a:srgbClr val="FF0000"/>
                          </a:solidFill>
                        </a:rPr>
                        <a:t>Archivio affidabile </a:t>
                      </a:r>
                      <a:r>
                        <a:rPr lang="it-IT" sz="1300" dirty="0"/>
                        <a:t>[</a:t>
                      </a:r>
                      <a:r>
                        <a:rPr lang="it-IT" sz="1300" dirty="0" err="1"/>
                        <a:t>Annotated</a:t>
                      </a:r>
                      <a:r>
                        <a:rPr lang="it-IT" sz="1300" dirty="0"/>
                        <a:t> Model v.1, pag. 156 [slide 10]]: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300" dirty="0"/>
                        <a:t>Archivi certificati (Core trust </a:t>
                      </a:r>
                      <a:r>
                        <a:rPr lang="it-IT" sz="1300" dirty="0" err="1"/>
                        <a:t>seal</a:t>
                      </a:r>
                      <a:r>
                        <a:rPr lang="it-IT" sz="1300" dirty="0"/>
                        <a:t>, DIN, ISO…)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300" dirty="0"/>
                        <a:t>Archivi generalisti o istituzionali che offrano ID univoci, integrità dei dati, accesso, conservazione sul lungo periodo, licenze, gestione embargo o accesso riservato, livelli di sicurezza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300" dirty="0" err="1"/>
                        <a:t>GDrive</a:t>
                      </a:r>
                      <a:r>
                        <a:rPr lang="it-IT" sz="1300" dirty="0"/>
                        <a:t>, Dropbox, pagine personali </a:t>
                      </a:r>
                      <a:r>
                        <a:rPr lang="it-IT" sz="1300" b="1" dirty="0"/>
                        <a:t>NON</a:t>
                      </a:r>
                      <a:r>
                        <a:rPr lang="it-IT" sz="1300" dirty="0"/>
                        <a:t> sono archivi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it-IT" sz="1200" b="1" dirty="0"/>
                        <a:t>[oltre agli strumenti indicati in C1-C8]: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b="1" dirty="0"/>
                        <a:t>F1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DMPonline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b="0" dirty="0"/>
                        <a:t>per la creazione di Data Management Plans</a:t>
                      </a:r>
                      <a:br>
                        <a:rPr lang="it-IT" sz="1200" b="0" dirty="0"/>
                      </a:br>
                      <a:r>
                        <a:rPr lang="it-IT" sz="1200" b="0" dirty="0"/>
                        <a:t>[</a:t>
                      </a:r>
                      <a:r>
                        <a:rPr lang="it-IT" sz="1200" b="0" dirty="0">
                          <a:hlinkClick r:id="rId2"/>
                        </a:rPr>
                        <a:t>https://dmponline.dcc.ac.uk/</a:t>
                      </a:r>
                      <a:r>
                        <a:rPr lang="it-IT" sz="1200" b="0" dirty="0"/>
                        <a:t>]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b="1" dirty="0"/>
                        <a:t>F2</a:t>
                      </a:r>
                      <a:r>
                        <a:rPr lang="it-IT" sz="1200" dirty="0"/>
                        <a:t> 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Data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stewardship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Wizard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dirty="0"/>
                        <a:t>per la gestione dei dati e la creazione di un Data Management Plan [</a:t>
                      </a:r>
                      <a:r>
                        <a:rPr lang="it-IT" sz="1200" dirty="0">
                          <a:hlinkClick r:id="rId3"/>
                        </a:rPr>
                        <a:t>https://ds-wizard.org</a:t>
                      </a:r>
                      <a:r>
                        <a:rPr lang="it-IT" sz="1200" dirty="0"/>
                        <a:t>/]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1" dirty="0"/>
                        <a:t>F3 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Cost </a:t>
                      </a:r>
                      <a:r>
                        <a:rPr lang="it-IT" sz="1200" b="1" kern="120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evaluator</a:t>
                      </a:r>
                      <a:r>
                        <a:rPr lang="it-IT" sz="1200" b="1" kern="120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dirty="0"/>
                        <a:t>[</a:t>
                      </a:r>
                      <a:r>
                        <a:rPr kumimoji="0" lang="it-IT" sz="1200" b="0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F7F7F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4"/>
                        </a:rPr>
                        <a:t>https://storage-costs-evaluator.ds-wizard.org/</a:t>
                      </a:r>
                      <a:r>
                        <a:rPr kumimoji="0" lang="it-IT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it-I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F4</a:t>
                      </a:r>
                      <a:r>
                        <a:rPr kumimoji="0" lang="it-IT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b="1" kern="1200" noProof="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Legal </a:t>
                      </a:r>
                      <a:r>
                        <a:rPr lang="it-IT" sz="1200" b="1" kern="1200" noProof="0" dirty="0" err="1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aspects</a:t>
                      </a:r>
                      <a:r>
                        <a:rPr lang="it-IT" sz="1200" b="1" kern="1200" noProof="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 of data management </a:t>
                      </a:r>
                      <a:r>
                        <a:rPr kumimoji="0" lang="it-IT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it-IT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5"/>
                        </a:rPr>
                        <a:t>https://www.openaire.eu/how-do-i-know-if-my-research-data-is-protected</a:t>
                      </a:r>
                      <a:r>
                        <a:rPr kumimoji="0" lang="it-IT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it-I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F5</a:t>
                      </a:r>
                      <a:r>
                        <a:rPr kumimoji="0" lang="it-IT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b="1" kern="1200" noProof="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+mn-cs"/>
                        </a:rPr>
                        <a:t>Guarda, P. Il regime giuridico dei dati della ricerca, </a:t>
                      </a:r>
                      <a:r>
                        <a:rPr kumimoji="0" lang="it-IT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2021 [</a:t>
                      </a:r>
                      <a:r>
                        <a:rPr kumimoji="0" lang="it-IT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6"/>
                        </a:rPr>
                        <a:t>https://iris.unitn.it/retrieve/handle/11572/315657/489150/Guarda_IRIS.pdf</a:t>
                      </a:r>
                      <a:r>
                        <a:rPr kumimoji="0" lang="it-IT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it-IT" sz="12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it-I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8870884"/>
                  </a:ext>
                </a:extLst>
              </a:tr>
            </a:tbl>
          </a:graphicData>
        </a:graphic>
      </p:graphicFrame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D3277321-DB26-44C3-9AD2-7B274A302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A8A3-AC49-4C97-9D53-2C05D629DE6D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89391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595959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2478</TotalTime>
  <Words>4562</Words>
  <Application>Microsoft Office PowerPoint</Application>
  <PresentationFormat>Widescreen</PresentationFormat>
  <Paragraphs>360</Paragraphs>
  <Slides>12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Symbol</vt:lpstr>
      <vt:lpstr>Times New Roman</vt:lpstr>
      <vt:lpstr>Tema di Office</vt:lpstr>
      <vt:lpstr>Open Science in Horizon Europe RIA/IA/CSA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Elena Giglia</dc:creator>
  <cp:lastModifiedBy>Elena Giglia</cp:lastModifiedBy>
  <cp:revision>92</cp:revision>
  <dcterms:created xsi:type="dcterms:W3CDTF">2021-05-24T21:22:17Z</dcterms:created>
  <dcterms:modified xsi:type="dcterms:W3CDTF">2021-09-30T21:35:40Z</dcterms:modified>
</cp:coreProperties>
</file>